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143500" cx="9144000"/>
  <p:notesSz cx="6858000" cy="9144000"/>
  <p:embeddedFontLst>
    <p:embeddedFont>
      <p:font typeface="Proxima Nova"/>
      <p:regular r:id="rId41"/>
      <p:bold r:id="rId42"/>
      <p:italic r:id="rId43"/>
      <p:boldItalic r:id="rId44"/>
    </p:embeddedFont>
    <p:embeddedFont>
      <p:font typeface="Nunito"/>
      <p:regular r:id="rId45"/>
      <p:bold r:id="rId46"/>
      <p:italic r:id="rId47"/>
      <p:boldItalic r:id="rId48"/>
    </p:embeddedFont>
    <p:embeddedFont>
      <p:font typeface="Montserrat"/>
      <p:regular r:id="rId49"/>
      <p:bold r:id="rId50"/>
      <p:italic r:id="rId51"/>
      <p:boldItalic r:id="rId52"/>
    </p:embeddedFont>
    <p:embeddedFont>
      <p:font typeface="Google Sans Medium"/>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ProximaNova-bold.fntdata"/><Relationship Id="rId41" Type="http://schemas.openxmlformats.org/officeDocument/2006/relationships/font" Target="fonts/ProximaNova-regular.fntdata"/><Relationship Id="rId44" Type="http://schemas.openxmlformats.org/officeDocument/2006/relationships/font" Target="fonts/ProximaNova-boldItalic.fntdata"/><Relationship Id="rId43" Type="http://schemas.openxmlformats.org/officeDocument/2006/relationships/font" Target="fonts/ProximaNova-italic.fntdata"/><Relationship Id="rId46" Type="http://schemas.openxmlformats.org/officeDocument/2006/relationships/font" Target="fonts/Nunito-bold.fntdata"/><Relationship Id="rId45"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Nunito-boldItalic.fntdata"/><Relationship Id="rId47" Type="http://schemas.openxmlformats.org/officeDocument/2006/relationships/font" Target="fonts/Nunito-italic.fntdata"/><Relationship Id="rId49" Type="http://schemas.openxmlformats.org/officeDocument/2006/relationships/font" Target="fonts/Montserrat-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GoogleSansMedium-regular.fntdata"/><Relationship Id="rId52" Type="http://schemas.openxmlformats.org/officeDocument/2006/relationships/font" Target="fonts/Montserrat-boldItalic.fntdata"/><Relationship Id="rId11" Type="http://schemas.openxmlformats.org/officeDocument/2006/relationships/slide" Target="slides/slide7.xml"/><Relationship Id="rId55" Type="http://schemas.openxmlformats.org/officeDocument/2006/relationships/font" Target="fonts/GoogleSansMedium-italic.fntdata"/><Relationship Id="rId10" Type="http://schemas.openxmlformats.org/officeDocument/2006/relationships/slide" Target="slides/slide6.xml"/><Relationship Id="rId54" Type="http://schemas.openxmlformats.org/officeDocument/2006/relationships/font" Target="fonts/GoogleSansMedium-bold.fntdata"/><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GoogleSansMedium-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rchang/a-beginners-guide-to-data-engineering-part-i-4227c5c457d7"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fe96b658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fe96b658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a559419c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a559419c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a559419c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a559419c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a559419c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a559419c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cd535b85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cd535b85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cd535b85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cd535b85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rgbClr val="292929"/>
                </a:solidFill>
                <a:highlight>
                  <a:srgbClr val="FFFFFF"/>
                </a:highlight>
                <a:latin typeface="Georgia"/>
                <a:ea typeface="Georgia"/>
                <a:cs typeface="Georgia"/>
                <a:sym typeface="Georgia"/>
              </a:rPr>
              <a:t>In bagging, when different samples are collected, no sample contains all the data but a fraction of the original dataset. There might be some data that are never sampled at all. The remaining data which are not sampled are called out of bag instances.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a559419c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ea559419c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a559419c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a559419c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En el impulso, el conjunto de datos se pondera (representado por los diferentes tamaños de los puntos de datos), de modo que a las observaciones que fueron clasificadas incorrectamente por el clasificador n se les dé más importancia en el entrenamiento del modelo n + 1, mientras que en el empaquetado de las muestras de entrenamiento se toman al azar de toda la población.</a:t>
            </a:r>
            <a:endParaRPr/>
          </a:p>
          <a:p>
            <a:pPr indent="0" lvl="0" marL="0" rtl="0" algn="l">
              <a:spcBef>
                <a:spcPts val="0"/>
              </a:spcBef>
              <a:spcAft>
                <a:spcPts val="0"/>
              </a:spcAft>
              <a:buClr>
                <a:schemeClr val="dk1"/>
              </a:buClr>
              <a:buSzPts val="1100"/>
              <a:buFont typeface="Arial"/>
              <a:buNone/>
            </a:pPr>
            <a:r>
              <a:rPr lang="en"/>
              <a:t>· Mientras que en el embolsado, los estudiantes débiles son entrenados en paralelo usando la aleatoriedad, en el impulso, los estudiantes son capacitados secuencialmente, de modo que cada estudiante subsiguiente tiene como objetivo reducir los errores de los estudiantes anteriores.</a:t>
            </a:r>
            <a:endParaRPr/>
          </a:p>
          <a:p>
            <a:pPr indent="0" lvl="0" marL="0" rtl="0" algn="l">
              <a:spcBef>
                <a:spcPts val="0"/>
              </a:spcBef>
              <a:spcAft>
                <a:spcPts val="0"/>
              </a:spcAft>
              <a:buClr>
                <a:schemeClr val="dk1"/>
              </a:buClr>
              <a:buSzPts val="1100"/>
              <a:buFont typeface="Arial"/>
              <a:buNone/>
            </a:pPr>
            <a:r>
              <a:rPr lang="en"/>
              <a:t>· El impulso, como el ensacado, se puede utilizar tanto para la regresión como para los problemas de clasificación.</a:t>
            </a:r>
            <a:endParaRPr/>
          </a:p>
          <a:p>
            <a:pPr indent="0" lvl="0" marL="0" rtl="0" algn="l">
              <a:spcBef>
                <a:spcPts val="0"/>
              </a:spcBef>
              <a:spcAft>
                <a:spcPts val="0"/>
              </a:spcAft>
              <a:buNone/>
            </a:pPr>
            <a:r>
              <a:rPr lang="en"/>
              <a:t>· El impulso se centra principalmente en reducir el sesgo (bias).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cd535b85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cd535b85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cd535b85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cd535b85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cd535b85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ecd535b85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304105c3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304105c3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Comenzamos con un breve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cd535b85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cd535b85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cd535b85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cd535b8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cd535b85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cd535b85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cd535b85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cd535b85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cd535b85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cd535b85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cd535b85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cd535b85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cd535b85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cd535b85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cd535b85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cd535b85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cd535b85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cd535b85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a559419c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a559419c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66e654ec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66e654ec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Una introducción a Ingeniería de Datos, por un Ex-Twitter que ahora trabaja en Airbnb.</a:t>
            </a:r>
            <a:endParaRPr/>
          </a:p>
          <a:p>
            <a:pPr indent="0" lvl="0" marL="0" rtl="0" algn="l">
              <a:spcBef>
                <a:spcPts val="0"/>
              </a:spcBef>
              <a:spcAft>
                <a:spcPts val="0"/>
              </a:spcAft>
              <a:buNone/>
            </a:pPr>
            <a:r>
              <a:rPr lang="en" u="sng">
                <a:solidFill>
                  <a:schemeClr val="hlink"/>
                </a:solidFill>
                <a:hlinkClick r:id="rId2"/>
              </a:rPr>
              <a:t>https://medium.com/@rchang/a-beginners-guide-to-data-engineering-part-i-4227c5c457d7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¿Preguntamos que es lo que ellos saben/ como describirian el aprendizaje supervisado?</a:t>
            </a:r>
            <a:endParaRPr/>
          </a:p>
          <a:p>
            <a:pPr indent="0" lvl="0" marL="0" rtl="0" algn="l">
              <a:spcBef>
                <a:spcPts val="0"/>
              </a:spcBef>
              <a:spcAft>
                <a:spcPts val="0"/>
              </a:spcAft>
              <a:buNone/>
            </a:pPr>
            <a:r>
              <a:rPr lang="en"/>
              <a:t>Nosotros ya tenemos la respuesta que buscamos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ecd535b85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ecd535b85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prueba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cd535b85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cd535b85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100">
                <a:solidFill>
                  <a:schemeClr val="dk1"/>
                </a:solidFill>
              </a:rPr>
              <a:t>· Ventajas de un modelo de generalización apilada:</a:t>
            </a:r>
            <a:endParaRPr b="1" sz="2100">
              <a:solidFill>
                <a:schemeClr val="dk1"/>
              </a:solidFill>
            </a:endParaRPr>
          </a:p>
          <a:p>
            <a:pPr indent="0" lvl="0" marL="0" rtl="0" algn="l">
              <a:spcBef>
                <a:spcPts val="0"/>
              </a:spcBef>
              <a:spcAft>
                <a:spcPts val="0"/>
              </a:spcAft>
              <a:buClr>
                <a:schemeClr val="dk1"/>
              </a:buClr>
              <a:buSzPts val="1100"/>
              <a:buFont typeface="Arial"/>
              <a:buNone/>
            </a:pPr>
            <a:r>
              <a:rPr lang="en" sz="2100">
                <a:solidFill>
                  <a:schemeClr val="dk1"/>
                </a:solidFill>
              </a:rPr>
              <a:t>1. El beneficio del apilamiento es que puede aprovechar las capacidades de una variedad de modelos de buen desempeño en una tarea de clasificación o regresión y hacer predicciones que tienen un mejor desempeño que cualquier modelo individual en el conjunto.</a:t>
            </a:r>
            <a:endParaRPr sz="2100">
              <a:solidFill>
                <a:schemeClr val="dk1"/>
              </a:solidFill>
            </a:endParaRPr>
          </a:p>
          <a:p>
            <a:pPr indent="0" lvl="0" marL="0" rtl="0" algn="l">
              <a:spcBef>
                <a:spcPts val="0"/>
              </a:spcBef>
              <a:spcAft>
                <a:spcPts val="0"/>
              </a:spcAft>
              <a:buClr>
                <a:schemeClr val="dk1"/>
              </a:buClr>
              <a:buSzPts val="1100"/>
              <a:buFont typeface="Arial"/>
              <a:buNone/>
            </a:pPr>
            <a:r>
              <a:rPr lang="en" sz="2100">
                <a:solidFill>
                  <a:schemeClr val="dk1"/>
                </a:solidFill>
              </a:rPr>
              <a:t>2. El apilamiento mejora la precisión de la predicción del modelo.</a:t>
            </a:r>
            <a:endParaRPr sz="2100">
              <a:solidFill>
                <a:schemeClr val="dk1"/>
              </a:solidFill>
            </a:endParaRPr>
          </a:p>
          <a:p>
            <a:pPr indent="0" lvl="0" marL="0" rtl="0" algn="l">
              <a:spcBef>
                <a:spcPts val="0"/>
              </a:spcBef>
              <a:spcAft>
                <a:spcPts val="0"/>
              </a:spcAft>
              <a:buClr>
                <a:schemeClr val="dk1"/>
              </a:buClr>
              <a:buSzPts val="1100"/>
              <a:buFont typeface="Arial"/>
              <a:buNone/>
            </a:pPr>
            <a:r>
              <a:t/>
            </a:r>
            <a:endParaRPr sz="2100">
              <a:solidFill>
                <a:schemeClr val="dk1"/>
              </a:solidFill>
            </a:endParaRPr>
          </a:p>
          <a:p>
            <a:pPr indent="0" lvl="0" marL="0" rtl="0" algn="l">
              <a:spcBef>
                <a:spcPts val="0"/>
              </a:spcBef>
              <a:spcAft>
                <a:spcPts val="0"/>
              </a:spcAft>
              <a:buClr>
                <a:schemeClr val="dk1"/>
              </a:buClr>
              <a:buSzPts val="1100"/>
              <a:buFont typeface="Arial"/>
              <a:buNone/>
            </a:pPr>
            <a:r>
              <a:rPr b="1" lang="en" sz="2100">
                <a:solidFill>
                  <a:schemeClr val="dk1"/>
                </a:solidFill>
              </a:rPr>
              <a:t>· Desventaja de un modelo de generalización apilada:</a:t>
            </a:r>
            <a:endParaRPr b="1" sz="2100">
              <a:solidFill>
                <a:schemeClr val="dk1"/>
              </a:solidFill>
            </a:endParaRPr>
          </a:p>
          <a:p>
            <a:pPr indent="0" lvl="0" marL="0" rtl="0" algn="l">
              <a:spcBef>
                <a:spcPts val="0"/>
              </a:spcBef>
              <a:spcAft>
                <a:spcPts val="0"/>
              </a:spcAft>
              <a:buClr>
                <a:schemeClr val="dk1"/>
              </a:buClr>
              <a:buSzPts val="1100"/>
              <a:buFont typeface="Arial"/>
              <a:buNone/>
            </a:pPr>
            <a:r>
              <a:rPr lang="en" sz="2100">
                <a:solidFill>
                  <a:schemeClr val="dk1"/>
                </a:solidFill>
              </a:rPr>
              <a:t>1. Como estamos tomando el conjunto de datos completo para el entrenamiento de cada clasificador individual, en el caso de conjuntos de datos grandes, el tiempo de cálculo será mayor ya que cada clasificador trabaja de forma independiente en el conjunto de datos enorme.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cc4ff05a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cc4ff05a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a559419c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ea559419c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ceee5e6c4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ceee5e6c4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cc4ff05a6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cc4ff05a6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cc4ff05a6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cc4ff05a6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9bb4676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9bb4676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9bb46766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9bb46766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fe96b658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fe96b658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a559419c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a559419c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cd535b85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cd535b85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a559419c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ea559419c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Promedio cuando variable es continua</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5.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gi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11"/>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1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8E7CC3"/>
              </a:buClr>
              <a:buSzPts val="4800"/>
              <a:buNone/>
              <a:defRPr sz="4800">
                <a:solidFill>
                  <a:srgbClr val="8E7CC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5" name="Google Shape;45;p12"/>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8E7CC3"/>
              </a:buClr>
              <a:buSzPts val="12000"/>
              <a:buNone/>
              <a:defRPr sz="12000">
                <a:solidFill>
                  <a:srgbClr val="8E7CC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pic>
        <p:nvPicPr>
          <p:cNvPr id="51" name="Google Shape;51;p14"/>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pic>
        <p:nvPicPr>
          <p:cNvPr id="53" name="Google Shape;53;p15"/>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4" name="Shape 54"/>
        <p:cNvGrpSpPr/>
        <p:nvPr/>
      </p:nvGrpSpPr>
      <p:grpSpPr>
        <a:xfrm>
          <a:off x="0" y="0"/>
          <a:ext cx="0" cy="0"/>
          <a:chOff x="0" y="0"/>
          <a:chExt cx="0" cy="0"/>
        </a:xfrm>
      </p:grpSpPr>
      <p:sp>
        <p:nvSpPr>
          <p:cNvPr id="55" name="Google Shape;55;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60" name="Google Shape;60;p17"/>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61" name="Shape 61"/>
        <p:cNvGrpSpPr/>
        <p:nvPr/>
      </p:nvGrpSpPr>
      <p:grpSpPr>
        <a:xfrm>
          <a:off x="0" y="0"/>
          <a:ext cx="0" cy="0"/>
          <a:chOff x="0" y="0"/>
          <a:chExt cx="0" cy="0"/>
        </a:xfrm>
      </p:grpSpPr>
      <p:sp>
        <p:nvSpPr>
          <p:cNvPr id="62" name="Google Shape;62;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69" name="Shape 69"/>
        <p:cNvGrpSpPr/>
        <p:nvPr/>
      </p:nvGrpSpPr>
      <p:grpSpPr>
        <a:xfrm>
          <a:off x="0" y="0"/>
          <a:ext cx="0" cy="0"/>
          <a:chOff x="0" y="0"/>
          <a:chExt cx="0" cy="0"/>
        </a:xfrm>
      </p:grpSpPr>
      <p:sp>
        <p:nvSpPr>
          <p:cNvPr id="70" name="Google Shape;70;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 name="Google Shape;14;p3"/>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73" name="Shape 73"/>
        <p:cNvGrpSpPr/>
        <p:nvPr/>
      </p:nvGrpSpPr>
      <p:grpSpPr>
        <a:xfrm>
          <a:off x="0" y="0"/>
          <a:ext cx="0" cy="0"/>
          <a:chOff x="0" y="0"/>
          <a:chExt cx="0" cy="0"/>
        </a:xfrm>
      </p:grpSpPr>
      <p:sp>
        <p:nvSpPr>
          <p:cNvPr id="74" name="Google Shape;74;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77" name="Shape 77"/>
        <p:cNvGrpSpPr/>
        <p:nvPr/>
      </p:nvGrpSpPr>
      <p:grpSpPr>
        <a:xfrm>
          <a:off x="0" y="0"/>
          <a:ext cx="0" cy="0"/>
          <a:chOff x="0" y="0"/>
          <a:chExt cx="0" cy="0"/>
        </a:xfrm>
      </p:grpSpPr>
      <p:sp>
        <p:nvSpPr>
          <p:cNvPr id="78" name="Google Shape;78;p2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79" name="Google Shape;79;p22"/>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80" name="Google Shape;80;p22"/>
          <p:cNvPicPr preferRelativeResize="0"/>
          <p:nvPr/>
        </p:nvPicPr>
        <p:blipFill>
          <a:blip r:embed="rId2">
            <a:alphaModFix/>
          </a:blip>
          <a:stretch>
            <a:fillRect/>
          </a:stretch>
        </p:blipFill>
        <p:spPr>
          <a:xfrm>
            <a:off x="85692" y="3905825"/>
            <a:ext cx="3543608" cy="1048235"/>
          </a:xfrm>
          <a:prstGeom prst="rect">
            <a:avLst/>
          </a:prstGeom>
          <a:noFill/>
          <a:ln>
            <a:noFill/>
          </a:ln>
        </p:spPr>
      </p:pic>
      <p:pic>
        <p:nvPicPr>
          <p:cNvPr id="81" name="Google Shape;81;p22"/>
          <p:cNvPicPr preferRelativeResize="0"/>
          <p:nvPr/>
        </p:nvPicPr>
        <p:blipFill>
          <a:blip r:embed="rId3">
            <a:alphaModFix/>
          </a:blip>
          <a:stretch>
            <a:fillRect/>
          </a:stretch>
        </p:blipFill>
        <p:spPr>
          <a:xfrm>
            <a:off x="5645999" y="3925016"/>
            <a:ext cx="3213826" cy="1018675"/>
          </a:xfrm>
          <a:prstGeom prst="rect">
            <a:avLst/>
          </a:prstGeom>
          <a:noFill/>
          <a:ln>
            <a:noFill/>
          </a:ln>
        </p:spPr>
      </p:pic>
      <p:pic>
        <p:nvPicPr>
          <p:cNvPr id="82" name="Google Shape;82;p22"/>
          <p:cNvPicPr preferRelativeResize="0"/>
          <p:nvPr/>
        </p:nvPicPr>
        <p:blipFill rotWithShape="1">
          <a:blip r:embed="rId4">
            <a:alphaModFix/>
          </a:blip>
          <a:srcRect b="0" l="20012" r="19491" t="65415"/>
          <a:stretch/>
        </p:blipFill>
        <p:spPr>
          <a:xfrm>
            <a:off x="3916025" y="181800"/>
            <a:ext cx="1311950" cy="369000"/>
          </a:xfrm>
          <a:prstGeom prst="rect">
            <a:avLst/>
          </a:prstGeom>
          <a:noFill/>
          <a:ln>
            <a:noFill/>
          </a:ln>
        </p:spPr>
      </p:pic>
      <p:cxnSp>
        <p:nvCxnSpPr>
          <p:cNvPr id="83" name="Google Shape;83;p22"/>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84" name="Shape 84"/>
        <p:cNvGrpSpPr/>
        <p:nvPr/>
      </p:nvGrpSpPr>
      <p:grpSpPr>
        <a:xfrm>
          <a:off x="0" y="0"/>
          <a:ext cx="0" cy="0"/>
          <a:chOff x="0" y="0"/>
          <a:chExt cx="0" cy="0"/>
        </a:xfrm>
      </p:grpSpPr>
      <p:sp>
        <p:nvSpPr>
          <p:cNvPr id="85" name="Google Shape;85;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Google Shape;86;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88" name="Shape 88"/>
        <p:cNvGrpSpPr/>
        <p:nvPr/>
      </p:nvGrpSpPr>
      <p:grpSpPr>
        <a:xfrm>
          <a:off x="0" y="0"/>
          <a:ext cx="0" cy="0"/>
          <a:chOff x="0" y="0"/>
          <a:chExt cx="0" cy="0"/>
        </a:xfrm>
      </p:grpSpPr>
      <p:sp>
        <p:nvSpPr>
          <p:cNvPr id="89" name="Google Shape;8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92" name="Shape 92"/>
        <p:cNvGrpSpPr/>
        <p:nvPr/>
      </p:nvGrpSpPr>
      <p:grpSpPr>
        <a:xfrm>
          <a:off x="0" y="0"/>
          <a:ext cx="0" cy="0"/>
          <a:chOff x="0" y="0"/>
          <a:chExt cx="0" cy="0"/>
        </a:xfrm>
      </p:grpSpPr>
      <p:sp>
        <p:nvSpPr>
          <p:cNvPr id="93" name="Google Shape;93;p2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5"/>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5"/>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Google Shape;96;p2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7" name="Google Shape;97;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98" name="Shape 98"/>
        <p:cNvGrpSpPr/>
        <p:nvPr/>
      </p:nvGrpSpPr>
      <p:grpSpPr>
        <a:xfrm>
          <a:off x="0" y="0"/>
          <a:ext cx="0" cy="0"/>
          <a:chOff x="0" y="0"/>
          <a:chExt cx="0" cy="0"/>
        </a:xfrm>
      </p:grpSpPr>
      <p:sp>
        <p:nvSpPr>
          <p:cNvPr id="99" name="Google Shape;99;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0" name="Google Shape;100;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06" name="Shape 106"/>
        <p:cNvGrpSpPr/>
        <p:nvPr/>
      </p:nvGrpSpPr>
      <p:grpSpPr>
        <a:xfrm>
          <a:off x="0" y="0"/>
          <a:ext cx="0" cy="0"/>
          <a:chOff x="0" y="0"/>
          <a:chExt cx="0" cy="0"/>
        </a:xfrm>
      </p:grpSpPr>
      <p:sp>
        <p:nvSpPr>
          <p:cNvPr id="107" name="Google Shape;107;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8" name="Google Shape;108;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10" name="Shape 110"/>
        <p:cNvGrpSpPr/>
        <p:nvPr/>
      </p:nvGrpSpPr>
      <p:grpSpPr>
        <a:xfrm>
          <a:off x="0" y="0"/>
          <a:ext cx="0" cy="0"/>
          <a:chOff x="0" y="0"/>
          <a:chExt cx="0" cy="0"/>
        </a:xfrm>
      </p:grpSpPr>
      <p:sp>
        <p:nvSpPr>
          <p:cNvPr id="111" name="Google Shape;111;p29"/>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3" name="Google Shape;113;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4" name="Google Shape;114;p29"/>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115" name="Google Shape;115;p29"/>
          <p:cNvPicPr preferRelativeResize="0"/>
          <p:nvPr/>
        </p:nvPicPr>
        <p:blipFill>
          <a:blip r:embed="rId2">
            <a:alphaModFix/>
          </a:blip>
          <a:stretch>
            <a:fillRect/>
          </a:stretch>
        </p:blipFill>
        <p:spPr>
          <a:xfrm>
            <a:off x="5645999" y="3925016"/>
            <a:ext cx="3213826" cy="1018675"/>
          </a:xfrm>
          <a:prstGeom prst="rect">
            <a:avLst/>
          </a:prstGeom>
          <a:noFill/>
          <a:ln>
            <a:noFill/>
          </a:ln>
        </p:spPr>
      </p:pic>
      <p:pic>
        <p:nvPicPr>
          <p:cNvPr id="116" name="Google Shape;116;p29"/>
          <p:cNvPicPr preferRelativeResize="0"/>
          <p:nvPr/>
        </p:nvPicPr>
        <p:blipFill rotWithShape="1">
          <a:blip r:embed="rId3">
            <a:alphaModFix/>
          </a:blip>
          <a:srcRect b="0" l="20012" r="19491" t="65415"/>
          <a:stretch/>
        </p:blipFill>
        <p:spPr>
          <a:xfrm>
            <a:off x="7369125" y="181800"/>
            <a:ext cx="1311950" cy="369000"/>
          </a:xfrm>
          <a:prstGeom prst="rect">
            <a:avLst/>
          </a:prstGeom>
          <a:noFill/>
          <a:ln>
            <a:noFill/>
          </a:ln>
        </p:spPr>
      </p:pic>
      <p:cxnSp>
        <p:nvCxnSpPr>
          <p:cNvPr id="117" name="Google Shape;117;p29"/>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118" name="Shape 118"/>
        <p:cNvGrpSpPr/>
        <p:nvPr/>
      </p:nvGrpSpPr>
      <p:grpSpPr>
        <a:xfrm>
          <a:off x="0" y="0"/>
          <a:ext cx="0" cy="0"/>
          <a:chOff x="0" y="0"/>
          <a:chExt cx="0" cy="0"/>
        </a:xfrm>
      </p:grpSpPr>
      <p:sp>
        <p:nvSpPr>
          <p:cNvPr id="119" name="Google Shape;119;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7" name="Google Shape;17;p4"/>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8" name="Google Shape;18;p4"/>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122" name="Shape 12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123" name="Shape 123"/>
        <p:cNvGrpSpPr/>
        <p:nvPr/>
      </p:nvGrpSpPr>
      <p:grpSpPr>
        <a:xfrm>
          <a:off x="0" y="0"/>
          <a:ext cx="0" cy="0"/>
          <a:chOff x="0" y="0"/>
          <a:chExt cx="0" cy="0"/>
        </a:xfrm>
      </p:grpSpPr>
      <p:sp>
        <p:nvSpPr>
          <p:cNvPr id="124" name="Google Shape;124;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 name="Google Shape;125;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 name="Google Shape;12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4">
  <p:cSld name="TITLE_16">
    <p:spTree>
      <p:nvGrpSpPr>
        <p:cNvPr id="127" name="Shape 127"/>
        <p:cNvGrpSpPr/>
        <p:nvPr/>
      </p:nvGrpSpPr>
      <p:grpSpPr>
        <a:xfrm>
          <a:off x="0" y="0"/>
          <a:ext cx="0" cy="0"/>
          <a:chOff x="0" y="0"/>
          <a:chExt cx="0" cy="0"/>
        </a:xfrm>
      </p:grpSpPr>
      <p:sp>
        <p:nvSpPr>
          <p:cNvPr id="128" name="Google Shape;128;p33"/>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3"/>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3"/>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1" name="Google Shape;131;p3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32" name="Google Shape;132;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5">
  <p:cSld name="TITLE_17">
    <p:spTree>
      <p:nvGrpSpPr>
        <p:cNvPr id="133" name="Shape 133"/>
        <p:cNvGrpSpPr/>
        <p:nvPr/>
      </p:nvGrpSpPr>
      <p:grpSpPr>
        <a:xfrm>
          <a:off x="0" y="0"/>
          <a:ext cx="0" cy="0"/>
          <a:chOff x="0" y="0"/>
          <a:chExt cx="0" cy="0"/>
        </a:xfrm>
      </p:grpSpPr>
      <p:sp>
        <p:nvSpPr>
          <p:cNvPr id="134" name="Google Shape;134;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5" name="Google Shape;135;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6" name="Google Shape;13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6">
  <p:cSld name="TITLE_18">
    <p:spTree>
      <p:nvGrpSpPr>
        <p:cNvPr id="137" name="Shape 137"/>
        <p:cNvGrpSpPr/>
        <p:nvPr/>
      </p:nvGrpSpPr>
      <p:grpSpPr>
        <a:xfrm>
          <a:off x="0" y="0"/>
          <a:ext cx="0" cy="0"/>
          <a:chOff x="0" y="0"/>
          <a:chExt cx="0" cy="0"/>
        </a:xfrm>
      </p:grpSpPr>
      <p:sp>
        <p:nvSpPr>
          <p:cNvPr id="138" name="Google Shape;138;p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9" name="Google Shape;139;p3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0" name="Google Shape;14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7">
  <p:cSld name="TITLE_19">
    <p:spTree>
      <p:nvGrpSpPr>
        <p:cNvPr id="141" name="Shape 141"/>
        <p:cNvGrpSpPr/>
        <p:nvPr/>
      </p:nvGrpSpPr>
      <p:grpSpPr>
        <a:xfrm>
          <a:off x="0" y="0"/>
          <a:ext cx="0" cy="0"/>
          <a:chOff x="0" y="0"/>
          <a:chExt cx="0" cy="0"/>
        </a:xfrm>
      </p:grpSpPr>
      <p:sp>
        <p:nvSpPr>
          <p:cNvPr id="142" name="Google Shape;142;p3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3" name="Google Shape;143;p3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8">
  <p:cSld name="TITLE_20">
    <p:spTree>
      <p:nvGrpSpPr>
        <p:cNvPr id="145" name="Shape 145"/>
        <p:cNvGrpSpPr/>
        <p:nvPr/>
      </p:nvGrpSpPr>
      <p:grpSpPr>
        <a:xfrm>
          <a:off x="0" y="0"/>
          <a:ext cx="0" cy="0"/>
          <a:chOff x="0" y="0"/>
          <a:chExt cx="0" cy="0"/>
        </a:xfrm>
      </p:grpSpPr>
      <p:sp>
        <p:nvSpPr>
          <p:cNvPr id="146" name="Google Shape;146;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7" name="Google Shape;147;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8" name="Google Shape;148;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9">
  <p:cSld name="TITLE_21">
    <p:spTree>
      <p:nvGrpSpPr>
        <p:cNvPr id="149" name="Shape 149"/>
        <p:cNvGrpSpPr/>
        <p:nvPr/>
      </p:nvGrpSpPr>
      <p:grpSpPr>
        <a:xfrm>
          <a:off x="0" y="0"/>
          <a:ext cx="0" cy="0"/>
          <a:chOff x="0" y="0"/>
          <a:chExt cx="0" cy="0"/>
        </a:xfrm>
      </p:grpSpPr>
      <p:sp>
        <p:nvSpPr>
          <p:cNvPr id="150" name="Google Shape;150;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1" name="Google Shape;151;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2" name="Google Shape;15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 name="Google Shape;21;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2" name="Google Shape;22;p5"/>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8E7CC3"/>
              </a:buClr>
              <a:buSzPts val="2400"/>
              <a:buNone/>
              <a:defRPr>
                <a:solidFill>
                  <a:srgbClr val="8E7CC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pic>
        <p:nvPicPr>
          <p:cNvPr id="27" name="Google Shape;27;p6"/>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7"/>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31" name="Google Shape;31;p7"/>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4" name="Google Shape;34;p8"/>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p9"/>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10"/>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FFFFFF"/>
              </a:buClr>
              <a:buSzPts val="1200"/>
              <a:buChar char="●"/>
              <a:defRPr sz="1200">
                <a:solidFill>
                  <a:srgbClr val="FFFFFF"/>
                </a:solidFill>
              </a:defRPr>
            </a:lvl1pPr>
            <a:lvl2pPr indent="-304800" lvl="1" marL="914400">
              <a:spcBef>
                <a:spcPts val="1600"/>
              </a:spcBef>
              <a:spcAft>
                <a:spcPts val="0"/>
              </a:spcAft>
              <a:buClr>
                <a:srgbClr val="FFFFFF"/>
              </a:buClr>
              <a:buSzPts val="1200"/>
              <a:buChar char="○"/>
              <a:defRPr sz="1200">
                <a:solidFill>
                  <a:srgbClr val="FFFFFF"/>
                </a:solidFill>
              </a:defRPr>
            </a:lvl2pPr>
            <a:lvl3pPr indent="-304800" lvl="2" marL="1371600">
              <a:spcBef>
                <a:spcPts val="1600"/>
              </a:spcBef>
              <a:spcAft>
                <a:spcPts val="0"/>
              </a:spcAft>
              <a:buClr>
                <a:srgbClr val="FFFFFF"/>
              </a:buClr>
              <a:buSzPts val="1200"/>
              <a:buChar char="■"/>
              <a:defRPr sz="1200">
                <a:solidFill>
                  <a:srgbClr val="FFFFFF"/>
                </a:solidFill>
              </a:defRPr>
            </a:lvl3pPr>
            <a:lvl4pPr indent="-304800" lvl="3" marL="1828800">
              <a:spcBef>
                <a:spcPts val="1600"/>
              </a:spcBef>
              <a:spcAft>
                <a:spcPts val="0"/>
              </a:spcAft>
              <a:buClr>
                <a:srgbClr val="FFFFFF"/>
              </a:buClr>
              <a:buSzPts val="1200"/>
              <a:buChar char="●"/>
              <a:defRPr sz="1200">
                <a:solidFill>
                  <a:srgbClr val="FFFFFF"/>
                </a:solidFill>
              </a:defRPr>
            </a:lvl4pPr>
            <a:lvl5pPr indent="-304800" lvl="4" marL="2286000">
              <a:spcBef>
                <a:spcPts val="1600"/>
              </a:spcBef>
              <a:spcAft>
                <a:spcPts val="0"/>
              </a:spcAft>
              <a:buClr>
                <a:srgbClr val="FFFFFF"/>
              </a:buClr>
              <a:buSzPts val="1200"/>
              <a:buChar char="○"/>
              <a:defRPr sz="1200">
                <a:solidFill>
                  <a:srgbClr val="FFFFFF"/>
                </a:solidFill>
              </a:defRPr>
            </a:lvl5pPr>
            <a:lvl6pPr indent="-304800" lvl="5" marL="2743200">
              <a:spcBef>
                <a:spcPts val="1600"/>
              </a:spcBef>
              <a:spcAft>
                <a:spcPts val="0"/>
              </a:spcAft>
              <a:buClr>
                <a:srgbClr val="FFFFFF"/>
              </a:buClr>
              <a:buSzPts val="1200"/>
              <a:buChar char="■"/>
              <a:defRPr sz="1200">
                <a:solidFill>
                  <a:srgbClr val="FFFFFF"/>
                </a:solidFill>
              </a:defRPr>
            </a:lvl6pPr>
            <a:lvl7pPr indent="-304800" lvl="6" marL="3200400">
              <a:spcBef>
                <a:spcPts val="1600"/>
              </a:spcBef>
              <a:spcAft>
                <a:spcPts val="0"/>
              </a:spcAft>
              <a:buClr>
                <a:srgbClr val="FFFFFF"/>
              </a:buClr>
              <a:buSzPts val="1200"/>
              <a:buChar char="●"/>
              <a:defRPr sz="1200">
                <a:solidFill>
                  <a:srgbClr val="FFFFFF"/>
                </a:solidFill>
              </a:defRPr>
            </a:lvl7pPr>
            <a:lvl8pPr indent="-304800" lvl="7" marL="3657600">
              <a:spcBef>
                <a:spcPts val="1600"/>
              </a:spcBef>
              <a:spcAft>
                <a:spcPts val="0"/>
              </a:spcAft>
              <a:buClr>
                <a:srgbClr val="FFFFFF"/>
              </a:buClr>
              <a:buSzPts val="1200"/>
              <a:buChar char="○"/>
              <a:defRPr sz="1200">
                <a:solidFill>
                  <a:srgbClr val="FFFFFF"/>
                </a:solidFill>
              </a:defRPr>
            </a:lvl8pPr>
            <a:lvl9pPr indent="-304800" lvl="8" marL="411480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2.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4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7.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 Id="rId3" Type="http://schemas.openxmlformats.org/officeDocument/2006/relationships/image" Target="../media/image38.jpg"/><Relationship Id="rId4" Type="http://schemas.openxmlformats.org/officeDocument/2006/relationships/image" Target="../media/image40.png"/><Relationship Id="rId5" Type="http://schemas.openxmlformats.org/officeDocument/2006/relationships/image" Target="../media/image11.png"/><Relationship Id="rId6"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2.gif"/><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4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22" name="Google Shape;222;p48"/>
          <p:cNvSpPr txBox="1"/>
          <p:nvPr/>
        </p:nvSpPr>
        <p:spPr>
          <a:xfrm>
            <a:off x="282150" y="909775"/>
            <a:ext cx="8579700" cy="38070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Acelera el procesamiento de los algoritmos de DM y ML.</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Mejora la calidad de los datos.</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Incrementa el rendimiento del algoritmo.</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Facilita la comprensión de los resultados.</a:t>
            </a:r>
            <a:endParaRPr sz="2100">
              <a:solidFill>
                <a:srgbClr val="441848"/>
              </a:solidFill>
              <a:latin typeface="Montserrat"/>
              <a:ea typeface="Montserrat"/>
              <a:cs typeface="Montserrat"/>
              <a:sym typeface="Montserrat"/>
            </a:endParaRPr>
          </a:p>
        </p:txBody>
      </p:sp>
      <p:sp>
        <p:nvSpPr>
          <p:cNvPr id="223" name="Google Shape;223;p48"/>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Remuestreo</a:t>
            </a:r>
            <a:endParaRPr b="1" sz="3000">
              <a:solidFill>
                <a:srgbClr val="441848"/>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4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29" name="Google Shape;229;p49"/>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Algoritmos para remuestreo</a:t>
            </a:r>
            <a:endParaRPr b="1" sz="3000">
              <a:solidFill>
                <a:srgbClr val="441848"/>
              </a:solidFill>
              <a:latin typeface="Montserrat"/>
              <a:ea typeface="Montserrat"/>
              <a:cs typeface="Montserrat"/>
              <a:sym typeface="Montserrat"/>
            </a:endParaRPr>
          </a:p>
        </p:txBody>
      </p:sp>
      <p:sp>
        <p:nvSpPr>
          <p:cNvPr id="230" name="Google Shape;230;p49"/>
          <p:cNvSpPr txBox="1"/>
          <p:nvPr/>
        </p:nvSpPr>
        <p:spPr>
          <a:xfrm>
            <a:off x="335275" y="4351025"/>
            <a:ext cx="7757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900">
                <a:latin typeface="Nunito"/>
                <a:ea typeface="Nunito"/>
                <a:cs typeface="Nunito"/>
                <a:sym typeface="Nunito"/>
              </a:rPr>
              <a:t>S__</a:t>
            </a:r>
            <a:endParaRPr>
              <a:latin typeface="Nunito"/>
              <a:ea typeface="Nunito"/>
              <a:cs typeface="Nunito"/>
              <a:sym typeface="Nunito"/>
            </a:endParaRPr>
          </a:p>
        </p:txBody>
      </p:sp>
      <p:pic>
        <p:nvPicPr>
          <p:cNvPr id="231" name="Google Shape;231;p49"/>
          <p:cNvPicPr preferRelativeResize="0"/>
          <p:nvPr/>
        </p:nvPicPr>
        <p:blipFill>
          <a:blip r:embed="rId4">
            <a:alphaModFix/>
          </a:blip>
          <a:stretch>
            <a:fillRect/>
          </a:stretch>
        </p:blipFill>
        <p:spPr>
          <a:xfrm>
            <a:off x="1385238" y="1000363"/>
            <a:ext cx="6373519" cy="3350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50"/>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37" name="Google Shape;237;p50"/>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Bagging</a:t>
            </a:r>
            <a:endParaRPr b="1" sz="3000">
              <a:solidFill>
                <a:srgbClr val="441848"/>
              </a:solidFill>
              <a:latin typeface="Montserrat"/>
              <a:ea typeface="Montserrat"/>
              <a:cs typeface="Montserrat"/>
              <a:sym typeface="Montserrat"/>
            </a:endParaRPr>
          </a:p>
        </p:txBody>
      </p:sp>
      <p:sp>
        <p:nvSpPr>
          <p:cNvPr id="238" name="Google Shape;238;p50"/>
          <p:cNvSpPr txBox="1"/>
          <p:nvPr/>
        </p:nvSpPr>
        <p:spPr>
          <a:xfrm>
            <a:off x="335275" y="4351025"/>
            <a:ext cx="7757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Nunito"/>
                <a:ea typeface="Nunito"/>
                <a:cs typeface="Nunito"/>
                <a:sym typeface="Nunito"/>
              </a:rPr>
              <a:t>S..</a:t>
            </a:r>
            <a:endParaRPr sz="9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239" name="Google Shape;239;p50"/>
          <p:cNvPicPr preferRelativeResize="0"/>
          <p:nvPr/>
        </p:nvPicPr>
        <p:blipFill>
          <a:blip r:embed="rId4">
            <a:alphaModFix/>
          </a:blip>
          <a:stretch>
            <a:fillRect/>
          </a:stretch>
        </p:blipFill>
        <p:spPr>
          <a:xfrm>
            <a:off x="2202800" y="386275"/>
            <a:ext cx="4481446" cy="41933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1"/>
          <p:cNvSpPr txBox="1"/>
          <p:nvPr/>
        </p:nvSpPr>
        <p:spPr>
          <a:xfrm>
            <a:off x="461100" y="609600"/>
            <a:ext cx="8221800" cy="305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t>Ventajas de un modelo de ensacado (bagging):</a:t>
            </a:r>
            <a:endParaRPr b="1" sz="1700"/>
          </a:p>
          <a:p>
            <a:pPr indent="-336550" lvl="0" marL="457200" rtl="0" algn="l">
              <a:spcBef>
                <a:spcPts val="1000"/>
              </a:spcBef>
              <a:spcAft>
                <a:spcPts val="0"/>
              </a:spcAft>
              <a:buSzPts val="1700"/>
              <a:buChar char="●"/>
            </a:pPr>
            <a:r>
              <a:rPr lang="en" sz="1700"/>
              <a:t>El ensacado disminuye significativamente la varianza sin aumentar el sesgo.</a:t>
            </a:r>
            <a:endParaRPr sz="1700"/>
          </a:p>
          <a:p>
            <a:pPr indent="-336550" lvl="0" marL="457200" rtl="0" algn="l">
              <a:spcBef>
                <a:spcPts val="1000"/>
              </a:spcBef>
              <a:spcAft>
                <a:spcPts val="0"/>
              </a:spcAft>
              <a:buSzPts val="1700"/>
              <a:buChar char="●"/>
            </a:pPr>
            <a:r>
              <a:rPr lang="en" sz="1700"/>
              <a:t>Los métodos de ensacado funcionan tan bien debido a la diversidad en los datos de entrenamiento, ya que el muestreo se realiza mediante bootstrapping.</a:t>
            </a:r>
            <a:endParaRPr sz="1700"/>
          </a:p>
          <a:p>
            <a:pPr indent="-336550" lvl="0" marL="457200" rtl="0" algn="l">
              <a:spcBef>
                <a:spcPts val="1000"/>
              </a:spcBef>
              <a:spcAft>
                <a:spcPts val="0"/>
              </a:spcAft>
              <a:buSzPts val="1700"/>
              <a:buChar char="●"/>
            </a:pPr>
            <a:r>
              <a:rPr lang="en" sz="1700"/>
              <a:t>Además, si el conjunto de entrenamiento es muy grande, puede ahorrar tiempo de cálculo al entrenar el modelo en un conjunto de datos relativamente más pequeño y aún puede aumentar la precisión del modelo.</a:t>
            </a:r>
            <a:endParaRPr sz="1700"/>
          </a:p>
          <a:p>
            <a:pPr indent="-336550" lvl="0" marL="457200" rtl="0" algn="l">
              <a:spcBef>
                <a:spcPts val="1000"/>
              </a:spcBef>
              <a:spcAft>
                <a:spcPts val="1000"/>
              </a:spcAft>
              <a:buSzPts val="1700"/>
              <a:buChar char="●"/>
            </a:pPr>
            <a:r>
              <a:rPr lang="en" sz="1700"/>
              <a:t>También funciona bien con pequeños conjuntos de datos.</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2"/>
          <p:cNvSpPr txBox="1"/>
          <p:nvPr/>
        </p:nvSpPr>
        <p:spPr>
          <a:xfrm>
            <a:off x="472350" y="704275"/>
            <a:ext cx="8199300" cy="27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t>Desventajas de un modelo de ensacado:</a:t>
            </a:r>
            <a:endParaRPr b="1" sz="1700"/>
          </a:p>
          <a:p>
            <a:pPr indent="-336550" lvl="0" marL="457200" rtl="0" algn="l">
              <a:spcBef>
                <a:spcPts val="1000"/>
              </a:spcBef>
              <a:spcAft>
                <a:spcPts val="0"/>
              </a:spcAft>
              <a:buSzPts val="1700"/>
              <a:buChar char="●"/>
            </a:pPr>
            <a:r>
              <a:rPr lang="en" sz="1700"/>
              <a:t>La principal desventaja del ensacado es que mejora la precisión del modelo a expensas de la interpretabilidad, es decir, si se usara un solo árbol como modelo base, entonces tendría un diagrama más atractivo y fácilmente interpretable, pero con la El uso de embolsar esta interpretabilidad se pierde.</a:t>
            </a:r>
            <a:endParaRPr sz="1700"/>
          </a:p>
          <a:p>
            <a:pPr indent="-336550" lvl="0" marL="457200" rtl="0" algn="l">
              <a:spcBef>
                <a:spcPts val="1000"/>
              </a:spcBef>
              <a:spcAft>
                <a:spcPts val="1000"/>
              </a:spcAft>
              <a:buSzPts val="1700"/>
              <a:buChar char="●"/>
            </a:pPr>
            <a:r>
              <a:rPr lang="en" sz="1700"/>
              <a:t>Otra desventaja de Bootstrap Aggregation es que durante el muestreo, no podemos interpretar qué características se están seleccionando, es decir, hay posibilidades de que algunas características nunca se utilicen, lo que puede resultar en una pérdida de información importante.</a:t>
            </a: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5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55" name="Google Shape;255;p53"/>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Random forest</a:t>
            </a:r>
            <a:endParaRPr b="1" sz="3000">
              <a:solidFill>
                <a:srgbClr val="441848"/>
              </a:solidFill>
              <a:latin typeface="Montserrat"/>
              <a:ea typeface="Montserrat"/>
              <a:cs typeface="Montserrat"/>
              <a:sym typeface="Montserrat"/>
            </a:endParaRPr>
          </a:p>
        </p:txBody>
      </p:sp>
      <p:pic>
        <p:nvPicPr>
          <p:cNvPr id="256" name="Google Shape;256;p53"/>
          <p:cNvPicPr preferRelativeResize="0"/>
          <p:nvPr/>
        </p:nvPicPr>
        <p:blipFill>
          <a:blip r:embed="rId4">
            <a:alphaModFix/>
          </a:blip>
          <a:stretch>
            <a:fillRect/>
          </a:stretch>
        </p:blipFill>
        <p:spPr>
          <a:xfrm>
            <a:off x="823625" y="695575"/>
            <a:ext cx="7802176" cy="3009400"/>
          </a:xfrm>
          <a:prstGeom prst="rect">
            <a:avLst/>
          </a:prstGeom>
          <a:noFill/>
          <a:ln>
            <a:noFill/>
          </a:ln>
        </p:spPr>
      </p:pic>
      <p:sp>
        <p:nvSpPr>
          <p:cNvPr id="257" name="Google Shape;257;p53"/>
          <p:cNvSpPr txBox="1"/>
          <p:nvPr/>
        </p:nvSpPr>
        <p:spPr>
          <a:xfrm>
            <a:off x="185900" y="3928613"/>
            <a:ext cx="862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El enfoque de bosque aleatorio es un método de ensacado en el que los árboles profundos (árboles de decisión), ajustados en muestras de arranque, se combinan para producir una salida con menor varianza.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5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63" name="Google Shape;263;p54"/>
          <p:cNvPicPr preferRelativeResize="0"/>
          <p:nvPr/>
        </p:nvPicPr>
        <p:blipFill>
          <a:blip r:embed="rId4">
            <a:alphaModFix/>
          </a:blip>
          <a:stretch>
            <a:fillRect/>
          </a:stretch>
        </p:blipFill>
        <p:spPr>
          <a:xfrm>
            <a:off x="523550" y="1618572"/>
            <a:ext cx="4240374" cy="2219124"/>
          </a:xfrm>
          <a:prstGeom prst="rect">
            <a:avLst/>
          </a:prstGeom>
          <a:noFill/>
          <a:ln>
            <a:noFill/>
          </a:ln>
        </p:spPr>
      </p:pic>
      <p:sp>
        <p:nvSpPr>
          <p:cNvPr id="264" name="Google Shape;264;p54"/>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Boosting</a:t>
            </a:r>
            <a:endParaRPr b="1" sz="3000">
              <a:solidFill>
                <a:srgbClr val="441848"/>
              </a:solidFill>
              <a:latin typeface="Montserrat"/>
              <a:ea typeface="Montserrat"/>
              <a:cs typeface="Montserrat"/>
              <a:sym typeface="Montserrat"/>
            </a:endParaRPr>
          </a:p>
        </p:txBody>
      </p:sp>
      <p:sp>
        <p:nvSpPr>
          <p:cNvPr id="265" name="Google Shape;265;p54"/>
          <p:cNvSpPr txBox="1"/>
          <p:nvPr/>
        </p:nvSpPr>
        <p:spPr>
          <a:xfrm>
            <a:off x="5153775" y="335775"/>
            <a:ext cx="30000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Paso 1: leer los datos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Paso 2: asigna el mismo peso a cada observación de muestra</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Paso 3: Se asignan predicciones falsas al siguiente alumno base con un mayor peso en estas predicciones incorrectas.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Paso 4: Repita el Paso 2 hasta que el algoritmo pueda clasificar correctamente la salida.</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55"/>
          <p:cNvPicPr preferRelativeResize="0"/>
          <p:nvPr/>
        </p:nvPicPr>
        <p:blipFill>
          <a:blip r:embed="rId3">
            <a:alphaModFix/>
          </a:blip>
          <a:stretch>
            <a:fillRect/>
          </a:stretch>
        </p:blipFill>
        <p:spPr>
          <a:xfrm>
            <a:off x="901850" y="462200"/>
            <a:ext cx="7309850" cy="4114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6"/>
          <p:cNvSpPr txBox="1"/>
          <p:nvPr/>
        </p:nvSpPr>
        <p:spPr>
          <a:xfrm>
            <a:off x="697275" y="947475"/>
            <a:ext cx="3390300" cy="303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 Escalabilidad computacional,</a:t>
            </a:r>
            <a:endParaRPr sz="1500"/>
          </a:p>
          <a:p>
            <a:pPr indent="0" lvl="0" marL="0" rtl="0" algn="l">
              <a:spcBef>
                <a:spcPts val="1000"/>
              </a:spcBef>
              <a:spcAft>
                <a:spcPts val="0"/>
              </a:spcAft>
              <a:buNone/>
            </a:pPr>
            <a:r>
              <a:rPr lang="en" sz="1500"/>
              <a:t>· Maneja valores perdidos,</a:t>
            </a:r>
            <a:endParaRPr sz="1500"/>
          </a:p>
          <a:p>
            <a:pPr indent="0" lvl="0" marL="0" rtl="0" algn="l">
              <a:spcBef>
                <a:spcPts val="1000"/>
              </a:spcBef>
              <a:spcAft>
                <a:spcPts val="0"/>
              </a:spcAft>
              <a:buNone/>
            </a:pPr>
            <a:r>
              <a:rPr lang="en" sz="1500"/>
              <a:t>· Robusto a valores atípicos,</a:t>
            </a:r>
            <a:endParaRPr sz="1500"/>
          </a:p>
          <a:p>
            <a:pPr indent="0" lvl="0" marL="0" rtl="0" algn="l">
              <a:spcBef>
                <a:spcPts val="1000"/>
              </a:spcBef>
              <a:spcAft>
                <a:spcPts val="0"/>
              </a:spcAft>
              <a:buNone/>
            </a:pPr>
            <a:r>
              <a:rPr lang="en" sz="1500"/>
              <a:t>· No requiere escalado de funciones,</a:t>
            </a:r>
            <a:endParaRPr sz="1500"/>
          </a:p>
          <a:p>
            <a:pPr indent="0" lvl="0" marL="0" rtl="0" algn="l">
              <a:spcBef>
                <a:spcPts val="1000"/>
              </a:spcBef>
              <a:spcAft>
                <a:spcPts val="0"/>
              </a:spcAft>
              <a:buNone/>
            </a:pPr>
            <a:r>
              <a:rPr lang="en" sz="1500"/>
              <a:t>· Puede lidiar con insumos irrelevantes,</a:t>
            </a:r>
            <a:endParaRPr sz="1500"/>
          </a:p>
          <a:p>
            <a:pPr indent="0" lvl="0" marL="0" rtl="0" algn="l">
              <a:spcBef>
                <a:spcPts val="1000"/>
              </a:spcBef>
              <a:spcAft>
                <a:spcPts val="0"/>
              </a:spcAft>
              <a:buNone/>
            </a:pPr>
            <a:r>
              <a:rPr lang="en" sz="1500"/>
              <a:t>· Interpretable (si es pequeño),</a:t>
            </a:r>
            <a:endParaRPr sz="1500"/>
          </a:p>
          <a:p>
            <a:pPr indent="0" lvl="0" marL="0" rtl="0" algn="l">
              <a:spcBef>
                <a:spcPts val="1000"/>
              </a:spcBef>
              <a:spcAft>
                <a:spcPts val="1000"/>
              </a:spcAft>
              <a:buNone/>
            </a:pPr>
            <a:r>
              <a:rPr lang="en" sz="1500"/>
              <a:t>· También maneja predictores mixtos (cuantitativos y cualitativos)</a:t>
            </a:r>
            <a:endParaRPr sz="1500"/>
          </a:p>
        </p:txBody>
      </p:sp>
      <p:sp>
        <p:nvSpPr>
          <p:cNvPr id="276" name="Google Shape;276;p56"/>
          <p:cNvSpPr txBox="1"/>
          <p:nvPr/>
        </p:nvSpPr>
        <p:spPr>
          <a:xfrm>
            <a:off x="5042800" y="870900"/>
            <a:ext cx="3565500" cy="228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 Incapacidad para extraer una combinación lineal de características</a:t>
            </a:r>
            <a:endParaRPr sz="1500"/>
          </a:p>
          <a:p>
            <a:pPr indent="0" lvl="0" marL="0" rtl="0" algn="l">
              <a:spcBef>
                <a:spcPts val="1000"/>
              </a:spcBef>
              <a:spcAft>
                <a:spcPts val="0"/>
              </a:spcAft>
              <a:buNone/>
            </a:pPr>
            <a:r>
              <a:rPr lang="en" sz="1500"/>
              <a:t>· Gran varianza que conduce a una pequeña potencia de cálculo</a:t>
            </a:r>
            <a:endParaRPr sz="1500"/>
          </a:p>
          <a:p>
            <a:pPr indent="0" lvl="0" marL="0" rtl="0" algn="l">
              <a:spcBef>
                <a:spcPts val="1000"/>
              </a:spcBef>
              <a:spcAft>
                <a:spcPts val="1000"/>
              </a:spcAft>
              <a:buNone/>
            </a:pPr>
            <a:r>
              <a:rPr lang="en" sz="1500"/>
              <a:t>Y ahí es donde entra en juego el impulso. Minimiza la varianza teniendo en cuenta los resultados de varios árboles.</a:t>
            </a:r>
            <a:endParaRPr sz="1500"/>
          </a:p>
        </p:txBody>
      </p:sp>
      <p:sp>
        <p:nvSpPr>
          <p:cNvPr id="277" name="Google Shape;277;p56"/>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Boosting: pros y contras</a:t>
            </a:r>
            <a:endParaRPr b="1" sz="3000">
              <a:solidFill>
                <a:srgbClr val="441848"/>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7"/>
          <p:cNvSpPr txBox="1"/>
          <p:nvPr/>
        </p:nvSpPr>
        <p:spPr>
          <a:xfrm>
            <a:off x="531000" y="76200"/>
            <a:ext cx="80820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Ventajas de un modelo de Boosting:</a:t>
            </a:r>
            <a:endParaRPr b="1" sz="2000"/>
          </a:p>
          <a:p>
            <a:pPr indent="0" lvl="0" marL="0" rtl="0" algn="l">
              <a:spcBef>
                <a:spcPts val="0"/>
              </a:spcBef>
              <a:spcAft>
                <a:spcPts val="0"/>
              </a:spcAft>
              <a:buNone/>
            </a:pPr>
            <a:r>
              <a:rPr lang="en" sz="2000"/>
              <a:t>1. Boosting es un método resistente que frena fácilmente el ajuste excesivo.</a:t>
            </a:r>
            <a:endParaRPr sz="2000"/>
          </a:p>
          <a:p>
            <a:pPr indent="0" lvl="0" marL="0" rtl="0" algn="l">
              <a:spcBef>
                <a:spcPts val="0"/>
              </a:spcBef>
              <a:spcAft>
                <a:spcPts val="0"/>
              </a:spcAft>
              <a:buNone/>
            </a:pPr>
            <a:r>
              <a:rPr lang="en" sz="2000"/>
              <a:t>2. Probablemente eficaz</a:t>
            </a:r>
            <a:endParaRPr sz="2000"/>
          </a:p>
          <a:p>
            <a:pPr indent="0" lvl="0" marL="0" rtl="0" algn="l">
              <a:spcBef>
                <a:spcPts val="0"/>
              </a:spcBef>
              <a:spcAft>
                <a:spcPts val="0"/>
              </a:spcAft>
              <a:buNone/>
            </a:pPr>
            <a:r>
              <a:rPr lang="en" sz="2000"/>
              <a:t>3. Versátil: se puede aplicar a una amplia variedad de problemas.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 sz="2000"/>
              <a:t>· Desventajas de un modelo de Boosting:</a:t>
            </a:r>
            <a:endParaRPr b="1" sz="2000"/>
          </a:p>
          <a:p>
            <a:pPr indent="0" lvl="0" marL="0" rtl="0" algn="l">
              <a:spcBef>
                <a:spcPts val="0"/>
              </a:spcBef>
              <a:spcAft>
                <a:spcPts val="0"/>
              </a:spcAft>
              <a:buNone/>
            </a:pPr>
            <a:r>
              <a:rPr lang="en" sz="2000"/>
              <a:t>1. Una desventaja del impulso es que es sensible a los valores atípicos, ya que todo clasificador está obligado a corregir los errores de los predecesores. Por tanto, el método depende demasiado de los valores atípicos.</a:t>
            </a:r>
            <a:endParaRPr sz="2000"/>
          </a:p>
          <a:p>
            <a:pPr indent="0" lvl="0" marL="0" rtl="0" algn="l">
              <a:spcBef>
                <a:spcPts val="0"/>
              </a:spcBef>
              <a:spcAft>
                <a:spcPts val="0"/>
              </a:spcAft>
              <a:buNone/>
            </a:pPr>
            <a:r>
              <a:rPr lang="en" sz="2000"/>
              <a:t>2. Otra desventaja es que el método es casi imposible de ampliar. Esto se debe a que cada estimador basa su exactitud en los predictores anteriores, lo que dificulta la simplificación del procedimiento.</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0"/>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Módulo V: Machine Learning.</a:t>
            </a:r>
            <a:endParaRPr b="1"/>
          </a:p>
        </p:txBody>
      </p:sp>
      <p:pic>
        <p:nvPicPr>
          <p:cNvPr id="162" name="Google Shape;162;p4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63" name="Google Shape;163;p40"/>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64" name="Google Shape;164;p40"/>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58"/>
          <p:cNvPicPr preferRelativeResize="0"/>
          <p:nvPr/>
        </p:nvPicPr>
        <p:blipFill>
          <a:blip r:embed="rId3">
            <a:alphaModFix/>
          </a:blip>
          <a:stretch>
            <a:fillRect/>
          </a:stretch>
        </p:blipFill>
        <p:spPr>
          <a:xfrm>
            <a:off x="1404350" y="700088"/>
            <a:ext cx="6667500" cy="3743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9"/>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Gradient </a:t>
            </a:r>
            <a:r>
              <a:rPr b="1" lang="en" sz="3000">
                <a:solidFill>
                  <a:srgbClr val="441848"/>
                </a:solidFill>
                <a:latin typeface="Montserrat"/>
                <a:ea typeface="Montserrat"/>
                <a:cs typeface="Montserrat"/>
                <a:sym typeface="Montserrat"/>
              </a:rPr>
              <a:t>Boosting</a:t>
            </a:r>
            <a:endParaRPr b="1" sz="3000">
              <a:solidFill>
                <a:srgbClr val="441848"/>
              </a:solidFill>
              <a:latin typeface="Montserrat"/>
              <a:ea typeface="Montserrat"/>
              <a:cs typeface="Montserrat"/>
              <a:sym typeface="Montserrat"/>
            </a:endParaRPr>
          </a:p>
        </p:txBody>
      </p:sp>
      <p:sp>
        <p:nvSpPr>
          <p:cNvPr id="293" name="Google Shape;293;p59"/>
          <p:cNvSpPr txBox="1"/>
          <p:nvPr/>
        </p:nvSpPr>
        <p:spPr>
          <a:xfrm>
            <a:off x="1263750" y="895775"/>
            <a:ext cx="68064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Paso 1: Calcule el promedio de la columna de destino</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Paso 2: Calcule el residuo basado en observaciones reales y pronosticadas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Paso 3: ajuste el modelo en residual como objetivo y obtenga el residual predicho</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Paso 4: actualice la predicción predeterminada por el nuevo residual</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Paso 5: Optimización de las funciones de pérdida del alumno anterior</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60"/>
          <p:cNvPicPr preferRelativeResize="0"/>
          <p:nvPr/>
        </p:nvPicPr>
        <p:blipFill>
          <a:blip r:embed="rId3">
            <a:alphaModFix/>
          </a:blip>
          <a:stretch>
            <a:fillRect/>
          </a:stretch>
        </p:blipFill>
        <p:spPr>
          <a:xfrm>
            <a:off x="1238250" y="319088"/>
            <a:ext cx="6667500" cy="4505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61"/>
          <p:cNvPicPr preferRelativeResize="0"/>
          <p:nvPr/>
        </p:nvPicPr>
        <p:blipFill>
          <a:blip r:embed="rId3">
            <a:alphaModFix/>
          </a:blip>
          <a:stretch>
            <a:fillRect/>
          </a:stretch>
        </p:blipFill>
        <p:spPr>
          <a:xfrm>
            <a:off x="1340150" y="1216225"/>
            <a:ext cx="6667500" cy="2876550"/>
          </a:xfrm>
          <a:prstGeom prst="rect">
            <a:avLst/>
          </a:prstGeom>
          <a:noFill/>
          <a:ln>
            <a:noFill/>
          </a:ln>
        </p:spPr>
      </p:pic>
      <p:sp>
        <p:nvSpPr>
          <p:cNvPr id="304" name="Google Shape;304;p61"/>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Gradient Boosting</a:t>
            </a:r>
            <a:endParaRPr b="1" sz="3000">
              <a:solidFill>
                <a:srgbClr val="441848"/>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62"/>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Ada</a:t>
            </a:r>
            <a:r>
              <a:rPr b="1" lang="en" sz="3000">
                <a:solidFill>
                  <a:srgbClr val="441848"/>
                </a:solidFill>
                <a:latin typeface="Montserrat"/>
                <a:ea typeface="Montserrat"/>
                <a:cs typeface="Montserrat"/>
                <a:sym typeface="Montserrat"/>
              </a:rPr>
              <a:t> Boosting</a:t>
            </a:r>
            <a:endParaRPr b="1" sz="3000">
              <a:solidFill>
                <a:srgbClr val="441848"/>
              </a:solidFill>
              <a:latin typeface="Montserrat"/>
              <a:ea typeface="Montserrat"/>
              <a:cs typeface="Montserrat"/>
              <a:sym typeface="Montserrat"/>
            </a:endParaRPr>
          </a:p>
        </p:txBody>
      </p:sp>
      <p:sp>
        <p:nvSpPr>
          <p:cNvPr id="310" name="Google Shape;310;p62"/>
          <p:cNvSpPr txBox="1"/>
          <p:nvPr/>
        </p:nvSpPr>
        <p:spPr>
          <a:xfrm>
            <a:off x="649750" y="950050"/>
            <a:ext cx="79119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Paso 1: Cada observación se pondera por igual para el primer muñón de decisión.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Paso 2: la observación de clase incorrecta se asigna a pesos más altos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Paso 3: Se extrae una nueva decisión al considerar la observación con pesos más altos como más significativa.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Paso 4: Nuevamente, si alguna observación se clasifica erróneamente, se le asigna un mayor peso.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Paso 5: El proceso continúa hasta que la observación cae en las clases correctas.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3"/>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Ada</a:t>
            </a:r>
            <a:r>
              <a:rPr b="1" lang="en" sz="3000">
                <a:solidFill>
                  <a:srgbClr val="441848"/>
                </a:solidFill>
                <a:latin typeface="Montserrat"/>
                <a:ea typeface="Montserrat"/>
                <a:cs typeface="Montserrat"/>
                <a:sym typeface="Montserrat"/>
              </a:rPr>
              <a:t> Boosting</a:t>
            </a:r>
            <a:endParaRPr b="1" sz="3000">
              <a:solidFill>
                <a:srgbClr val="441848"/>
              </a:solidFill>
              <a:latin typeface="Montserrat"/>
              <a:ea typeface="Montserrat"/>
              <a:cs typeface="Montserrat"/>
              <a:sym typeface="Montserrat"/>
            </a:endParaRPr>
          </a:p>
        </p:txBody>
      </p:sp>
      <p:pic>
        <p:nvPicPr>
          <p:cNvPr id="316" name="Google Shape;316;p63"/>
          <p:cNvPicPr preferRelativeResize="0"/>
          <p:nvPr/>
        </p:nvPicPr>
        <p:blipFill>
          <a:blip r:embed="rId3">
            <a:alphaModFix/>
          </a:blip>
          <a:stretch>
            <a:fillRect/>
          </a:stretch>
        </p:blipFill>
        <p:spPr>
          <a:xfrm>
            <a:off x="1780425" y="695575"/>
            <a:ext cx="5773058" cy="4143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64"/>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XG</a:t>
            </a:r>
            <a:r>
              <a:rPr b="1" lang="en" sz="3000">
                <a:solidFill>
                  <a:srgbClr val="441848"/>
                </a:solidFill>
                <a:latin typeface="Montserrat"/>
                <a:ea typeface="Montserrat"/>
                <a:cs typeface="Montserrat"/>
                <a:sym typeface="Montserrat"/>
              </a:rPr>
              <a:t> Boosting</a:t>
            </a:r>
            <a:endParaRPr b="1" sz="3000">
              <a:solidFill>
                <a:srgbClr val="441848"/>
              </a:solidFill>
              <a:latin typeface="Montserrat"/>
              <a:ea typeface="Montserrat"/>
              <a:cs typeface="Montserrat"/>
              <a:sym typeface="Montserrat"/>
            </a:endParaRPr>
          </a:p>
        </p:txBody>
      </p:sp>
      <p:pic>
        <p:nvPicPr>
          <p:cNvPr id="322" name="Google Shape;322;p64"/>
          <p:cNvPicPr preferRelativeResize="0"/>
          <p:nvPr/>
        </p:nvPicPr>
        <p:blipFill>
          <a:blip r:embed="rId3">
            <a:alphaModFix/>
          </a:blip>
          <a:stretch>
            <a:fillRect/>
          </a:stretch>
        </p:blipFill>
        <p:spPr>
          <a:xfrm>
            <a:off x="533400" y="771775"/>
            <a:ext cx="8181065" cy="4143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65"/>
          <p:cNvPicPr preferRelativeResize="0"/>
          <p:nvPr/>
        </p:nvPicPr>
        <p:blipFill>
          <a:blip r:embed="rId3">
            <a:alphaModFix/>
          </a:blip>
          <a:stretch>
            <a:fillRect/>
          </a:stretch>
        </p:blipFill>
        <p:spPr>
          <a:xfrm>
            <a:off x="1360800" y="481013"/>
            <a:ext cx="6667500" cy="4181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66"/>
          <p:cNvPicPr preferRelativeResize="0"/>
          <p:nvPr/>
        </p:nvPicPr>
        <p:blipFill>
          <a:blip r:embed="rId3">
            <a:alphaModFix/>
          </a:blip>
          <a:stretch>
            <a:fillRect/>
          </a:stretch>
        </p:blipFill>
        <p:spPr>
          <a:xfrm>
            <a:off x="533400" y="152400"/>
            <a:ext cx="8257426" cy="4718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6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38" name="Google Shape;338;p67"/>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Stacking</a:t>
            </a:r>
            <a:endParaRPr b="1" sz="3000">
              <a:solidFill>
                <a:srgbClr val="441848"/>
              </a:solidFill>
              <a:latin typeface="Montserrat"/>
              <a:ea typeface="Montserrat"/>
              <a:cs typeface="Montserrat"/>
              <a:sym typeface="Montserrat"/>
            </a:endParaRPr>
          </a:p>
        </p:txBody>
      </p:sp>
      <p:pic>
        <p:nvPicPr>
          <p:cNvPr id="339" name="Google Shape;339;p67"/>
          <p:cNvPicPr preferRelativeResize="0"/>
          <p:nvPr/>
        </p:nvPicPr>
        <p:blipFill>
          <a:blip r:embed="rId4">
            <a:alphaModFix/>
          </a:blip>
          <a:stretch>
            <a:fillRect/>
          </a:stretch>
        </p:blipFill>
        <p:spPr>
          <a:xfrm>
            <a:off x="1333200" y="1275850"/>
            <a:ext cx="6667500" cy="2790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1"/>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Machine Learning: Aprendizaje de ensemble</a:t>
            </a:r>
            <a:endParaRPr b="1" sz="3600">
              <a:solidFill>
                <a:srgbClr val="441848"/>
              </a:solidFill>
              <a:latin typeface="Montserrat"/>
              <a:ea typeface="Montserrat"/>
              <a:cs typeface="Montserrat"/>
              <a:sym typeface="Montserrat"/>
            </a:endParaRPr>
          </a:p>
        </p:txBody>
      </p:sp>
      <p:pic>
        <p:nvPicPr>
          <p:cNvPr id="170" name="Google Shape;170;p41"/>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71" name="Google Shape;171;p41"/>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72" name="Google Shape;172;p41"/>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6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45" name="Google Shape;345;p68"/>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Stacking (apilamiento)</a:t>
            </a:r>
            <a:endParaRPr b="1" sz="3000">
              <a:solidFill>
                <a:srgbClr val="441848"/>
              </a:solidFill>
              <a:latin typeface="Montserrat"/>
              <a:ea typeface="Montserrat"/>
              <a:cs typeface="Montserrat"/>
              <a:sym typeface="Montserrat"/>
            </a:endParaRPr>
          </a:p>
        </p:txBody>
      </p:sp>
      <p:sp>
        <p:nvSpPr>
          <p:cNvPr id="346" name="Google Shape;346;p68"/>
          <p:cNvSpPr txBox="1"/>
          <p:nvPr/>
        </p:nvSpPr>
        <p:spPr>
          <a:xfrm>
            <a:off x="377100" y="1236125"/>
            <a:ext cx="76140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000"/>
              <a:t>Combina las predicciones de dos o más algoritmos ML.</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Clr>
                <a:schemeClr val="dk1"/>
              </a:buClr>
              <a:buSzPts val="1100"/>
              <a:buFont typeface="Arial"/>
              <a:buNone/>
            </a:pPr>
            <a:r>
              <a:rPr lang="en" sz="2000"/>
              <a:t>Ventajas</a:t>
            </a:r>
            <a:endParaRPr sz="2000"/>
          </a:p>
          <a:p>
            <a:pPr indent="0" lvl="0" marL="0" rtl="0" algn="l">
              <a:spcBef>
                <a:spcPts val="0"/>
              </a:spcBef>
              <a:spcAft>
                <a:spcPts val="0"/>
              </a:spcAft>
              <a:buClr>
                <a:schemeClr val="dk1"/>
              </a:buClr>
              <a:buSzPts val="1100"/>
              <a:buFont typeface="Arial"/>
              <a:buNone/>
            </a:pPr>
            <a:r>
              <a:t/>
            </a:r>
            <a:endParaRPr sz="2000"/>
          </a:p>
          <a:p>
            <a:pPr indent="-355600" lvl="0" marL="457200" rtl="0" algn="l">
              <a:spcBef>
                <a:spcPts val="0"/>
              </a:spcBef>
              <a:spcAft>
                <a:spcPts val="0"/>
              </a:spcAft>
              <a:buSzPts val="2000"/>
              <a:buChar char="●"/>
            </a:pPr>
            <a:r>
              <a:rPr lang="en" sz="2000"/>
              <a:t>A diferencia del ensacado, los modelos suelen ser diferentes (por ejemplo, no todos los árboles de decisión) y se ajustan al mismo conjunto de datos.</a:t>
            </a:r>
            <a:endParaRPr sz="2000"/>
          </a:p>
          <a:p>
            <a:pPr indent="-355600" lvl="0" marL="457200" rtl="0" algn="l">
              <a:spcBef>
                <a:spcPts val="0"/>
              </a:spcBef>
              <a:spcAft>
                <a:spcPts val="0"/>
              </a:spcAft>
              <a:buSzPts val="2000"/>
              <a:buChar char="●"/>
            </a:pPr>
            <a:r>
              <a:rPr lang="en" sz="2000"/>
              <a:t> A diferencia del impulso, se usa un solo modelo para aprender cómo combinar mejor las predicciones de los modelos contribuyentes.</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6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52" name="Google Shape;352;p69"/>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Stacking</a:t>
            </a:r>
            <a:endParaRPr b="1" sz="3000">
              <a:solidFill>
                <a:srgbClr val="441848"/>
              </a:solidFill>
              <a:latin typeface="Montserrat"/>
              <a:ea typeface="Montserrat"/>
              <a:cs typeface="Montserrat"/>
              <a:sym typeface="Montserrat"/>
            </a:endParaRPr>
          </a:p>
        </p:txBody>
      </p:sp>
      <p:pic>
        <p:nvPicPr>
          <p:cNvPr id="353" name="Google Shape;353;p69"/>
          <p:cNvPicPr preferRelativeResize="0"/>
          <p:nvPr/>
        </p:nvPicPr>
        <p:blipFill>
          <a:blip r:embed="rId4">
            <a:alphaModFix/>
          </a:blip>
          <a:stretch>
            <a:fillRect/>
          </a:stretch>
        </p:blipFill>
        <p:spPr>
          <a:xfrm>
            <a:off x="1676400" y="771775"/>
            <a:ext cx="5524500" cy="3686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70"/>
          <p:cNvPicPr preferRelativeResize="0"/>
          <p:nvPr/>
        </p:nvPicPr>
        <p:blipFill>
          <a:blip r:embed="rId3">
            <a:alphaModFix/>
          </a:blip>
          <a:stretch>
            <a:fillRect/>
          </a:stretch>
        </p:blipFill>
        <p:spPr>
          <a:xfrm>
            <a:off x="-1325800" y="0"/>
            <a:ext cx="10469800" cy="5234900"/>
          </a:xfrm>
          <a:prstGeom prst="rect">
            <a:avLst/>
          </a:prstGeom>
          <a:noFill/>
          <a:ln>
            <a:noFill/>
          </a:ln>
        </p:spPr>
      </p:pic>
      <p:sp>
        <p:nvSpPr>
          <p:cNvPr id="359" name="Google Shape;359;p70"/>
          <p:cNvSpPr txBox="1"/>
          <p:nvPr/>
        </p:nvSpPr>
        <p:spPr>
          <a:xfrm>
            <a:off x="500350" y="3785575"/>
            <a:ext cx="1697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rgbClr val="FFFFFF"/>
                </a:solidFill>
                <a:latin typeface="Montserrat"/>
                <a:ea typeface="Montserrat"/>
                <a:cs typeface="Montserrat"/>
                <a:sym typeface="Montserrat"/>
              </a:rPr>
              <a:t>Q &amp; A</a:t>
            </a:r>
            <a:endParaRPr>
              <a:solidFill>
                <a:srgbClr val="FFFFFF"/>
              </a:solidFill>
            </a:endParaRPr>
          </a:p>
        </p:txBody>
      </p:sp>
      <p:pic>
        <p:nvPicPr>
          <p:cNvPr id="360" name="Google Shape;360;p70"/>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71"/>
          <p:cNvPicPr preferRelativeResize="0"/>
          <p:nvPr/>
        </p:nvPicPr>
        <p:blipFill>
          <a:blip r:embed="rId3">
            <a:alphaModFix/>
          </a:blip>
          <a:stretch>
            <a:fillRect/>
          </a:stretch>
        </p:blipFill>
        <p:spPr>
          <a:xfrm>
            <a:off x="-30087" y="-16925"/>
            <a:ext cx="9204173" cy="5177347"/>
          </a:xfrm>
          <a:prstGeom prst="rect">
            <a:avLst/>
          </a:prstGeom>
          <a:noFill/>
          <a:ln>
            <a:noFill/>
          </a:ln>
        </p:spPr>
      </p:pic>
      <p:sp>
        <p:nvSpPr>
          <p:cNvPr id="366" name="Google Shape;366;p71"/>
          <p:cNvSpPr/>
          <p:nvPr/>
        </p:nvSpPr>
        <p:spPr>
          <a:xfrm>
            <a:off x="803550" y="1432550"/>
            <a:ext cx="7536900" cy="2270700"/>
          </a:xfrm>
          <a:prstGeom prst="roundRect">
            <a:avLst>
              <a:gd fmla="val 16667" name="adj"/>
            </a:avLst>
          </a:prstGeom>
          <a:solidFill>
            <a:srgbClr val="434343">
              <a:alpha val="576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71"/>
          <p:cNvSpPr txBox="1"/>
          <p:nvPr/>
        </p:nvSpPr>
        <p:spPr>
          <a:xfrm>
            <a:off x="1500000" y="1364125"/>
            <a:ext cx="6144000" cy="15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ontserrat"/>
                <a:ea typeface="Montserrat"/>
                <a:cs typeface="Montserrat"/>
                <a:sym typeface="Montserrat"/>
              </a:rPr>
              <a:t>Notebooks: Intro a ensemble learning</a:t>
            </a:r>
            <a:endParaRPr b="1">
              <a:solidFill>
                <a:srgbClr val="FFFFFF"/>
              </a:solidFill>
            </a:endParaRPr>
          </a:p>
        </p:txBody>
      </p:sp>
      <p:pic>
        <p:nvPicPr>
          <p:cNvPr id="368" name="Google Shape;368;p71"/>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69" name="Google Shape;369;p71"/>
          <p:cNvPicPr preferRelativeResize="0"/>
          <p:nvPr/>
        </p:nvPicPr>
        <p:blipFill>
          <a:blip r:embed="rId5">
            <a:alphaModFix/>
          </a:blip>
          <a:stretch>
            <a:fillRect/>
          </a:stretch>
        </p:blipFill>
        <p:spPr>
          <a:xfrm>
            <a:off x="8153775" y="4767850"/>
            <a:ext cx="802874" cy="185675"/>
          </a:xfrm>
          <a:prstGeom prst="rect">
            <a:avLst/>
          </a:prstGeom>
          <a:noFill/>
          <a:ln>
            <a:noFill/>
          </a:ln>
        </p:spPr>
      </p:pic>
      <p:pic>
        <p:nvPicPr>
          <p:cNvPr id="370" name="Google Shape;370;p71"/>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descr="722462_8b5f_2.jpg" id="375" name="Google Shape;375;p72"/>
          <p:cNvPicPr preferRelativeResize="0"/>
          <p:nvPr/>
        </p:nvPicPr>
        <p:blipFill>
          <a:blip r:embed="rId3">
            <a:alphaModFix/>
          </a:blip>
          <a:stretch>
            <a:fillRect/>
          </a:stretch>
        </p:blipFill>
        <p:spPr>
          <a:xfrm>
            <a:off x="-51812" y="-40287"/>
            <a:ext cx="9247614" cy="5203325"/>
          </a:xfrm>
          <a:prstGeom prst="rect">
            <a:avLst/>
          </a:prstGeom>
          <a:noFill/>
          <a:ln>
            <a:noFill/>
          </a:ln>
        </p:spPr>
      </p:pic>
      <p:sp>
        <p:nvSpPr>
          <p:cNvPr id="376" name="Google Shape;376;p72"/>
          <p:cNvSpPr txBox="1"/>
          <p:nvPr/>
        </p:nvSpPr>
        <p:spPr>
          <a:xfrm>
            <a:off x="345775" y="332975"/>
            <a:ext cx="8593200" cy="44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latin typeface="Proxima Nova"/>
              <a:ea typeface="Proxima Nova"/>
              <a:cs typeface="Proxima Nova"/>
              <a:sym typeface="Proxima Nova"/>
            </a:endParaRPr>
          </a:p>
        </p:txBody>
      </p:sp>
      <p:sp>
        <p:nvSpPr>
          <p:cNvPr id="377" name="Google Shape;377;p72"/>
          <p:cNvSpPr txBox="1"/>
          <p:nvPr/>
        </p:nvSpPr>
        <p:spPr>
          <a:xfrm>
            <a:off x="345775" y="332975"/>
            <a:ext cx="8593200" cy="44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FFFFFF"/>
                </a:solidFill>
                <a:latin typeface="Proxima Nova"/>
                <a:ea typeface="Proxima Nova"/>
                <a:cs typeface="Proxima Nova"/>
                <a:sym typeface="Proxima Nova"/>
              </a:rPr>
              <a:t>Break</a:t>
            </a:r>
            <a:endParaRPr sz="4200">
              <a:solidFill>
                <a:srgbClr val="FFFFFF"/>
              </a:solidFill>
              <a:latin typeface="Proxima Nova"/>
              <a:ea typeface="Proxima Nova"/>
              <a:cs typeface="Proxima Nova"/>
              <a:sym typeface="Proxima Nova"/>
            </a:endParaRPr>
          </a:p>
        </p:txBody>
      </p:sp>
      <p:pic>
        <p:nvPicPr>
          <p:cNvPr id="378" name="Google Shape;378;p72"/>
          <p:cNvPicPr preferRelativeResize="0"/>
          <p:nvPr/>
        </p:nvPicPr>
        <p:blipFill>
          <a:blip r:embed="rId4">
            <a:alphaModFix/>
          </a:blip>
          <a:stretch>
            <a:fillRect/>
          </a:stretch>
        </p:blipFill>
        <p:spPr>
          <a:xfrm>
            <a:off x="7755875" y="4376850"/>
            <a:ext cx="1183100" cy="630975"/>
          </a:xfrm>
          <a:prstGeom prst="rect">
            <a:avLst/>
          </a:prstGeom>
          <a:noFill/>
          <a:ln>
            <a:noFill/>
          </a:ln>
        </p:spPr>
      </p:pic>
      <p:pic>
        <p:nvPicPr>
          <p:cNvPr id="379" name="Google Shape;379;p72"/>
          <p:cNvPicPr preferRelativeResize="0"/>
          <p:nvPr/>
        </p:nvPicPr>
        <p:blipFill>
          <a:blip r:embed="rId5">
            <a:alphaModFix/>
          </a:blip>
          <a:stretch>
            <a:fillRect/>
          </a:stretch>
        </p:blipFill>
        <p:spPr>
          <a:xfrm>
            <a:off x="8153775" y="4767850"/>
            <a:ext cx="802874" cy="185675"/>
          </a:xfrm>
          <a:prstGeom prst="rect">
            <a:avLst/>
          </a:prstGeom>
          <a:noFill/>
          <a:ln>
            <a:noFill/>
          </a:ln>
        </p:spPr>
      </p:pic>
      <p:pic>
        <p:nvPicPr>
          <p:cNvPr id="380" name="Google Shape;380;p72"/>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73"/>
          <p:cNvPicPr preferRelativeResize="0"/>
          <p:nvPr/>
        </p:nvPicPr>
        <p:blipFill>
          <a:blip r:embed="rId3">
            <a:alphaModFix/>
          </a:blip>
          <a:stretch>
            <a:fillRect/>
          </a:stretch>
        </p:blipFill>
        <p:spPr>
          <a:xfrm>
            <a:off x="-30087" y="-16925"/>
            <a:ext cx="9204173" cy="5177347"/>
          </a:xfrm>
          <a:prstGeom prst="rect">
            <a:avLst/>
          </a:prstGeom>
          <a:noFill/>
          <a:ln>
            <a:noFill/>
          </a:ln>
        </p:spPr>
      </p:pic>
      <p:sp>
        <p:nvSpPr>
          <p:cNvPr id="386" name="Google Shape;386;p73"/>
          <p:cNvSpPr/>
          <p:nvPr/>
        </p:nvSpPr>
        <p:spPr>
          <a:xfrm>
            <a:off x="803550" y="1659000"/>
            <a:ext cx="7536900" cy="1825500"/>
          </a:xfrm>
          <a:prstGeom prst="roundRect">
            <a:avLst>
              <a:gd fmla="val 16667" name="adj"/>
            </a:avLst>
          </a:prstGeom>
          <a:solidFill>
            <a:srgbClr val="434343">
              <a:alpha val="576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3"/>
          <p:cNvSpPr txBox="1"/>
          <p:nvPr/>
        </p:nvSpPr>
        <p:spPr>
          <a:xfrm>
            <a:off x="1500000" y="1806050"/>
            <a:ext cx="6144000" cy="15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ontserrat"/>
                <a:ea typeface="Montserrat"/>
                <a:cs typeface="Montserrat"/>
                <a:sym typeface="Montserrat"/>
              </a:rPr>
              <a:t>Actividad: libretas de ensemble methods</a:t>
            </a:r>
            <a:endParaRPr b="1">
              <a:solidFill>
                <a:srgbClr val="FFFFFF"/>
              </a:solidFill>
            </a:endParaRPr>
          </a:p>
        </p:txBody>
      </p:sp>
      <p:pic>
        <p:nvPicPr>
          <p:cNvPr id="388" name="Google Shape;388;p73"/>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89" name="Google Shape;389;p73"/>
          <p:cNvPicPr preferRelativeResize="0"/>
          <p:nvPr/>
        </p:nvPicPr>
        <p:blipFill>
          <a:blip r:embed="rId5">
            <a:alphaModFix/>
          </a:blip>
          <a:stretch>
            <a:fillRect/>
          </a:stretch>
        </p:blipFill>
        <p:spPr>
          <a:xfrm>
            <a:off x="8153775" y="4767850"/>
            <a:ext cx="802874" cy="185675"/>
          </a:xfrm>
          <a:prstGeom prst="rect">
            <a:avLst/>
          </a:prstGeom>
          <a:noFill/>
          <a:ln>
            <a:noFill/>
          </a:ln>
        </p:spPr>
      </p:pic>
      <p:pic>
        <p:nvPicPr>
          <p:cNvPr id="390" name="Google Shape;390;p73"/>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4" name="Shape 394"/>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42"/>
          <p:cNvSpPr txBox="1"/>
          <p:nvPr/>
        </p:nvSpPr>
        <p:spPr>
          <a:xfrm>
            <a:off x="1500000" y="2136900"/>
            <a:ext cx="6144000" cy="8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8E7E3"/>
                </a:solidFill>
              </a:rPr>
              <a:t>🐱‍💻</a:t>
            </a: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b="1" sz="3600">
              <a:solidFill>
                <a:srgbClr val="441848"/>
              </a:solidFill>
              <a:latin typeface="Montserrat"/>
              <a:ea typeface="Montserrat"/>
              <a:cs typeface="Montserrat"/>
              <a:sym typeface="Montserrat"/>
            </a:endParaRPr>
          </a:p>
        </p:txBody>
      </p:sp>
      <p:pic>
        <p:nvPicPr>
          <p:cNvPr id="178" name="Google Shape;178;p42"/>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79" name="Google Shape;179;p42"/>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3"/>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a:p>
        </p:txBody>
      </p:sp>
      <p:pic>
        <p:nvPicPr>
          <p:cNvPr id="185" name="Google Shape;185;p4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86" name="Google Shape;186;p43"/>
          <p:cNvSpPr txBox="1"/>
          <p:nvPr/>
        </p:nvSpPr>
        <p:spPr>
          <a:xfrm>
            <a:off x="502950" y="948450"/>
            <a:ext cx="8220900" cy="36084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Comenzaremos aprendiendo los tres tipos de aprendizaje de ensemble en machine lea</a:t>
            </a:r>
            <a:r>
              <a:rPr lang="en" sz="1800">
                <a:solidFill>
                  <a:schemeClr val="dk1"/>
                </a:solidFill>
                <a:latin typeface="Montserrat"/>
                <a:ea typeface="Montserrat"/>
                <a:cs typeface="Montserrat"/>
                <a:sym typeface="Montserrat"/>
              </a:rPr>
              <a:t>rning, el impulso (boosting), el empaquetado (bagging)  y el apilamiento (stacking).</a:t>
            </a:r>
            <a:r>
              <a:rPr lang="en" sz="1800">
                <a:solidFill>
                  <a:schemeClr val="dk1"/>
                </a:solidFill>
                <a:latin typeface="Montserrat"/>
                <a:ea typeface="Montserrat"/>
                <a:cs typeface="Montserrat"/>
                <a:sym typeface="Montserrat"/>
              </a:rPr>
              <a:t> Vamos a revisar un </a:t>
            </a:r>
            <a:r>
              <a:rPr b="1" lang="en" sz="1800">
                <a:solidFill>
                  <a:schemeClr val="dk1"/>
                </a:solidFill>
                <a:latin typeface="Montserrat"/>
                <a:ea typeface="Montserrat"/>
                <a:cs typeface="Montserrat"/>
                <a:sym typeface="Montserrat"/>
              </a:rPr>
              <a:t>notebook teórico</a:t>
            </a:r>
            <a:r>
              <a:rPr lang="en" sz="1800">
                <a:solidFill>
                  <a:srgbClr val="E8E7E3"/>
                </a:solidFill>
              </a:rPr>
              <a:t>🐱‍💻</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just">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Después, explicaremos de qué van los </a:t>
            </a:r>
            <a:r>
              <a:rPr b="1" lang="en" sz="1800">
                <a:solidFill>
                  <a:schemeClr val="dk1"/>
                </a:solidFill>
                <a:latin typeface="Montserrat"/>
                <a:ea typeface="Montserrat"/>
                <a:cs typeface="Montserrat"/>
                <a:sym typeface="Montserrat"/>
              </a:rPr>
              <a:t>ejercicios</a:t>
            </a:r>
            <a:r>
              <a:rPr lang="en" sz="1800">
                <a:solidFill>
                  <a:srgbClr val="E8E7E3"/>
                </a:solidFill>
              </a:rPr>
              <a:t>🐱‍💻</a:t>
            </a:r>
            <a:r>
              <a:rPr lang="en" sz="1800">
                <a:solidFill>
                  <a:schemeClr val="dk1"/>
                </a:solidFill>
                <a:latin typeface="Montserrat"/>
                <a:ea typeface="Montserrat"/>
                <a:cs typeface="Montserrat"/>
                <a:sym typeface="Montserrat"/>
              </a:rPr>
              <a:t>,</a:t>
            </a:r>
            <a:r>
              <a:rPr b="1" lang="en" sz="1800">
                <a:solidFill>
                  <a:schemeClr val="dk1"/>
                </a:solidFill>
                <a:latin typeface="Montserrat"/>
                <a:ea typeface="Montserrat"/>
                <a:cs typeface="Montserrat"/>
                <a:sym typeface="Montserrat"/>
              </a:rPr>
              <a:t> </a:t>
            </a:r>
            <a:r>
              <a:rPr lang="en" sz="1800">
                <a:solidFill>
                  <a:schemeClr val="dk1"/>
                </a:solidFill>
                <a:latin typeface="Montserrat"/>
                <a:ea typeface="Montserrat"/>
                <a:cs typeface="Montserrat"/>
                <a:sym typeface="Montserrat"/>
              </a:rPr>
              <a:t>donde podrán aplicar sus conocimientos para practicar técnicas de aprendizaje de ensemble </a:t>
            </a:r>
            <a:r>
              <a:rPr lang="en" sz="1800">
                <a:solidFill>
                  <a:schemeClr val="dk1"/>
                </a:solidFill>
                <a:latin typeface="Montserrat"/>
                <a:ea typeface="Montserrat"/>
                <a:cs typeface="Montserrat"/>
                <a:sym typeface="Montserrat"/>
              </a:rPr>
              <a:t>con </a:t>
            </a:r>
            <a:r>
              <a:rPr b="1" lang="en" sz="1800">
                <a:solidFill>
                  <a:schemeClr val="dk1"/>
                </a:solidFill>
                <a:latin typeface="Montserrat"/>
                <a:ea typeface="Montserrat"/>
                <a:cs typeface="Montserrat"/>
                <a:sym typeface="Montserrat"/>
              </a:rPr>
              <a:t>scikit-learn</a:t>
            </a:r>
            <a:r>
              <a:rPr b="1" lang="en" sz="1800">
                <a:solidFill>
                  <a:srgbClr val="E8E7E3"/>
                </a:solidFill>
              </a:rPr>
              <a:t>🤖💜</a:t>
            </a:r>
            <a:r>
              <a:rPr b="1" lang="en" sz="1800">
                <a:solidFill>
                  <a:schemeClr val="dk1"/>
                </a:solidFill>
                <a:latin typeface="Montserrat"/>
                <a:ea typeface="Montserrat"/>
                <a:cs typeface="Montserrat"/>
                <a:sym typeface="Montserrat"/>
              </a:rPr>
              <a:t>.</a:t>
            </a:r>
            <a:endParaRPr b="1" sz="18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349250" lvl="0" marL="457200" rtl="0" algn="just">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Por último, daremos un breve espacio para </a:t>
            </a:r>
            <a:r>
              <a:rPr b="1" lang="en" sz="1900">
                <a:solidFill>
                  <a:schemeClr val="dk1"/>
                </a:solidFill>
                <a:latin typeface="Montserrat"/>
                <a:ea typeface="Montserrat"/>
                <a:cs typeface="Montserrat"/>
                <a:sym typeface="Montserrat"/>
              </a:rPr>
              <a:t>preguntas</a:t>
            </a:r>
            <a:r>
              <a:rPr lang="en" sz="1900">
                <a:solidFill>
                  <a:schemeClr val="dk1"/>
                </a:solidFill>
                <a:latin typeface="Montserrat"/>
                <a:ea typeface="Montserrat"/>
                <a:cs typeface="Montserrat"/>
                <a:sym typeface="Montserrat"/>
              </a:rPr>
              <a:t> y </a:t>
            </a:r>
            <a:r>
              <a:rPr b="1" lang="en" sz="1900">
                <a:solidFill>
                  <a:schemeClr val="dk1"/>
                </a:solidFill>
                <a:latin typeface="Montserrat"/>
                <a:ea typeface="Montserrat"/>
                <a:cs typeface="Montserrat"/>
                <a:sym typeface="Montserrat"/>
              </a:rPr>
              <a:t>conclusiones</a:t>
            </a:r>
            <a:r>
              <a:rPr lang="en" sz="1800">
                <a:solidFill>
                  <a:srgbClr val="E8E7E3"/>
                </a:solidFill>
              </a:rPr>
              <a:t>🐱‍💻</a:t>
            </a:r>
            <a:r>
              <a:rPr lang="en" sz="1900">
                <a:solidFill>
                  <a:schemeClr val="dk1"/>
                </a:solidFill>
                <a:latin typeface="Montserrat"/>
                <a:ea typeface="Montserrat"/>
                <a:cs typeface="Montserrat"/>
                <a:sym typeface="Montserrat"/>
              </a:rPr>
              <a:t>.</a:t>
            </a:r>
            <a:endParaRPr sz="19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44"/>
          <p:cNvPicPr preferRelativeResize="0"/>
          <p:nvPr/>
        </p:nvPicPr>
        <p:blipFill>
          <a:blip r:embed="rId3">
            <a:alphaModFix/>
          </a:blip>
          <a:stretch>
            <a:fillRect/>
          </a:stretch>
        </p:blipFill>
        <p:spPr>
          <a:xfrm>
            <a:off x="0" y="1512060"/>
            <a:ext cx="2650150" cy="3402840"/>
          </a:xfrm>
          <a:prstGeom prst="rect">
            <a:avLst/>
          </a:prstGeom>
          <a:noFill/>
          <a:ln>
            <a:noFill/>
          </a:ln>
        </p:spPr>
      </p:pic>
      <p:sp>
        <p:nvSpPr>
          <p:cNvPr id="192" name="Google Shape;192;p44"/>
          <p:cNvSpPr txBox="1"/>
          <p:nvPr/>
        </p:nvSpPr>
        <p:spPr>
          <a:xfrm>
            <a:off x="428225" y="3170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a:p>
        </p:txBody>
      </p:sp>
      <p:pic>
        <p:nvPicPr>
          <p:cNvPr id="193" name="Google Shape;193;p44"/>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194" name="Google Shape;194;p44"/>
          <p:cNvSpPr txBox="1"/>
          <p:nvPr/>
        </p:nvSpPr>
        <p:spPr>
          <a:xfrm>
            <a:off x="1539250" y="849500"/>
            <a:ext cx="7345500" cy="36669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rgbClr val="FFFFFF"/>
                </a:highlight>
                <a:latin typeface="Montserrat"/>
                <a:ea typeface="Montserrat"/>
                <a:cs typeface="Montserrat"/>
                <a:sym typeface="Montserrat"/>
              </a:rPr>
              <a:t>¿Qué es el aprendizaje de ensemble?</a:t>
            </a:r>
            <a:endParaRPr b="1" sz="2100">
              <a:solidFill>
                <a:srgbClr val="1F1F1F"/>
              </a:solidFill>
              <a:highlight>
                <a:srgbClr val="FFFFFF"/>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rgbClr val="FFFFFF"/>
                </a:highlight>
                <a:latin typeface="Montserrat"/>
                <a:ea typeface="Montserrat"/>
                <a:cs typeface="Montserrat"/>
                <a:sym typeface="Montserrat"/>
              </a:rPr>
              <a:t>Técnicas básicas: promedio, promedio ponderado y votación.</a:t>
            </a:r>
            <a:endParaRPr b="1" sz="2100">
              <a:solidFill>
                <a:srgbClr val="1F1F1F"/>
              </a:solidFill>
              <a:highlight>
                <a:srgbClr val="FFFFFF"/>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chemeClr val="lt1"/>
                </a:highlight>
                <a:latin typeface="Montserrat"/>
                <a:ea typeface="Montserrat"/>
                <a:cs typeface="Montserrat"/>
                <a:sym typeface="Montserrat"/>
              </a:rPr>
              <a:t>Resampling</a:t>
            </a:r>
            <a:endParaRPr b="1" sz="2100">
              <a:solidFill>
                <a:srgbClr val="1F1F1F"/>
              </a:solidFill>
              <a:highlight>
                <a:schemeClr val="lt1"/>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chemeClr val="lt1"/>
                </a:highlight>
                <a:latin typeface="Montserrat"/>
                <a:ea typeface="Montserrat"/>
                <a:cs typeface="Montserrat"/>
                <a:sym typeface="Montserrat"/>
              </a:rPr>
              <a:t>Algoritmos para resampling</a:t>
            </a:r>
            <a:endParaRPr b="1" sz="2100">
              <a:solidFill>
                <a:srgbClr val="1F1F1F"/>
              </a:solidFill>
              <a:highlight>
                <a:schemeClr val="lt1"/>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chemeClr val="lt1"/>
                </a:highlight>
                <a:latin typeface="Montserrat"/>
                <a:ea typeface="Montserrat"/>
                <a:cs typeface="Montserrat"/>
                <a:sym typeface="Montserrat"/>
              </a:rPr>
              <a:t>Bagging</a:t>
            </a:r>
            <a:endParaRPr b="1" sz="2100">
              <a:solidFill>
                <a:srgbClr val="1F1F1F"/>
              </a:solidFill>
              <a:highlight>
                <a:schemeClr val="lt1"/>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chemeClr val="lt1"/>
                </a:highlight>
                <a:latin typeface="Montserrat"/>
                <a:ea typeface="Montserrat"/>
                <a:cs typeface="Montserrat"/>
                <a:sym typeface="Montserrat"/>
              </a:rPr>
              <a:t>Random Forest</a:t>
            </a:r>
            <a:endParaRPr b="1" sz="2100">
              <a:solidFill>
                <a:srgbClr val="1F1F1F"/>
              </a:solidFill>
              <a:highlight>
                <a:schemeClr val="lt1"/>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chemeClr val="lt1"/>
                </a:highlight>
                <a:latin typeface="Montserrat"/>
                <a:ea typeface="Montserrat"/>
                <a:cs typeface="Montserrat"/>
                <a:sym typeface="Montserrat"/>
              </a:rPr>
              <a:t>Boosting</a:t>
            </a:r>
            <a:endParaRPr b="1" sz="2100">
              <a:solidFill>
                <a:srgbClr val="1F1F1F"/>
              </a:solidFill>
              <a:highlight>
                <a:schemeClr val="lt1"/>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chemeClr val="lt1"/>
                </a:highlight>
                <a:latin typeface="Montserrat"/>
                <a:ea typeface="Montserrat"/>
                <a:cs typeface="Montserrat"/>
                <a:sym typeface="Montserrat"/>
              </a:rPr>
              <a:t>Stacking</a:t>
            </a:r>
            <a:endParaRPr b="1" sz="2100">
              <a:solidFill>
                <a:srgbClr val="1F1F1F"/>
              </a:solidFill>
              <a:highlight>
                <a:schemeClr val="lt1"/>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chemeClr val="lt1"/>
                </a:highlight>
                <a:latin typeface="Montserrat"/>
                <a:ea typeface="Montserrat"/>
                <a:cs typeface="Montserrat"/>
                <a:sym typeface="Montserrat"/>
              </a:rPr>
              <a:t>Ejercicios</a:t>
            </a:r>
            <a:endParaRPr b="1" sz="2100">
              <a:solidFill>
                <a:srgbClr val="1F1F1F"/>
              </a:solidFill>
              <a:highlight>
                <a:srgbClr val="FFFFFF"/>
              </a:highlight>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45"/>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00" name="Google Shape;200;p45"/>
          <p:cNvSpPr txBox="1"/>
          <p:nvPr/>
        </p:nvSpPr>
        <p:spPr>
          <a:xfrm>
            <a:off x="282150" y="909775"/>
            <a:ext cx="8579700" cy="8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rgbClr val="441848"/>
                </a:solidFill>
                <a:latin typeface="Montserrat"/>
                <a:ea typeface="Montserrat"/>
                <a:cs typeface="Montserrat"/>
                <a:sym typeface="Montserrat"/>
              </a:rPr>
              <a:t>Problemas que ocurren en grandes conjunto de datos con muchas variables predictoras potenciales.</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p:txBody>
      </p:sp>
      <p:sp>
        <p:nvSpPr>
          <p:cNvPr id="201" name="Google Shape;201;p45"/>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¿Qué es el aprendizaje de ensemble?</a:t>
            </a:r>
            <a:endParaRPr b="1" sz="3000">
              <a:solidFill>
                <a:srgbClr val="441848"/>
              </a:solidFill>
              <a:latin typeface="Montserrat"/>
              <a:ea typeface="Montserrat"/>
              <a:cs typeface="Montserrat"/>
              <a:sym typeface="Montserrat"/>
            </a:endParaRPr>
          </a:p>
        </p:txBody>
      </p:sp>
      <p:sp>
        <p:nvSpPr>
          <p:cNvPr id="202" name="Google Shape;202;p45"/>
          <p:cNvSpPr txBox="1"/>
          <p:nvPr/>
        </p:nvSpPr>
        <p:spPr>
          <a:xfrm>
            <a:off x="464825" y="4739650"/>
            <a:ext cx="902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Nunito"/>
                <a:ea typeface="Nunito"/>
                <a:cs typeface="Nunito"/>
                <a:sym typeface="Nunito"/>
              </a:rPr>
              <a:t>The Curse of Dimensionality in Classification: </a:t>
            </a:r>
            <a:r>
              <a:rPr lang="en" sz="1000">
                <a:latin typeface="Nunito"/>
                <a:ea typeface="Nunito"/>
                <a:cs typeface="Nunito"/>
                <a:sym typeface="Nunito"/>
              </a:rPr>
              <a:t>h</a:t>
            </a:r>
            <a:r>
              <a:rPr lang="en" sz="1000">
                <a:latin typeface="Nunito"/>
                <a:ea typeface="Nunito"/>
                <a:cs typeface="Nunito"/>
                <a:sym typeface="Nunito"/>
              </a:rPr>
              <a:t>ttps://www.visiondummy.com/2014/04/curse-dimensionality-affect-classification/</a:t>
            </a:r>
            <a:endParaRPr sz="1000">
              <a:latin typeface="Nunito"/>
              <a:ea typeface="Nunito"/>
              <a:cs typeface="Nunito"/>
              <a:sym typeface="Nunito"/>
            </a:endParaRPr>
          </a:p>
        </p:txBody>
      </p:sp>
      <p:pic>
        <p:nvPicPr>
          <p:cNvPr id="203" name="Google Shape;203;p45"/>
          <p:cNvPicPr preferRelativeResize="0"/>
          <p:nvPr/>
        </p:nvPicPr>
        <p:blipFill>
          <a:blip r:embed="rId4">
            <a:alphaModFix/>
          </a:blip>
          <a:stretch>
            <a:fillRect/>
          </a:stretch>
        </p:blipFill>
        <p:spPr>
          <a:xfrm>
            <a:off x="2863975" y="1822075"/>
            <a:ext cx="3605945" cy="2674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46"/>
          <p:cNvPicPr preferRelativeResize="0"/>
          <p:nvPr/>
        </p:nvPicPr>
        <p:blipFill>
          <a:blip r:embed="rId3">
            <a:alphaModFix/>
          </a:blip>
          <a:stretch>
            <a:fillRect/>
          </a:stretch>
        </p:blipFill>
        <p:spPr>
          <a:xfrm>
            <a:off x="2100550" y="152400"/>
            <a:ext cx="5078096"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4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14" name="Google Shape;214;p47"/>
          <p:cNvSpPr txBox="1"/>
          <p:nvPr/>
        </p:nvSpPr>
        <p:spPr>
          <a:xfrm>
            <a:off x="1299225" y="1679850"/>
            <a:ext cx="8579700" cy="8505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Promedio</a:t>
            </a:r>
            <a:endParaRPr sz="2100">
              <a:solidFill>
                <a:srgbClr val="441848"/>
              </a:solidFill>
              <a:latin typeface="Montserrat"/>
              <a:ea typeface="Montserrat"/>
              <a:cs typeface="Montserrat"/>
              <a:sym typeface="Montserrat"/>
            </a:endParaRPr>
          </a:p>
          <a:p>
            <a:pPr indent="0" lvl="0" marL="457200" rtl="0" algn="l">
              <a:spcBef>
                <a:spcPts val="0"/>
              </a:spcBef>
              <a:spcAft>
                <a:spcPts val="0"/>
              </a:spcAft>
              <a:buNone/>
            </a:pPr>
            <a:r>
              <a:t/>
            </a:r>
            <a:endParaRPr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Promedio ponderado</a:t>
            </a:r>
            <a:endParaRPr sz="2100">
              <a:solidFill>
                <a:srgbClr val="441848"/>
              </a:solidFill>
              <a:latin typeface="Montserrat"/>
              <a:ea typeface="Montserrat"/>
              <a:cs typeface="Montserrat"/>
              <a:sym typeface="Montserrat"/>
            </a:endParaRPr>
          </a:p>
          <a:p>
            <a:pPr indent="0" lvl="0" marL="457200" rtl="0" algn="l">
              <a:spcBef>
                <a:spcPts val="0"/>
              </a:spcBef>
              <a:spcAft>
                <a:spcPts val="0"/>
              </a:spcAft>
              <a:buNone/>
            </a:pPr>
            <a:r>
              <a:t/>
            </a:r>
            <a:endParaRPr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lang="en" sz="2100">
                <a:solidFill>
                  <a:srgbClr val="441848"/>
                </a:solidFill>
                <a:latin typeface="Montserrat"/>
                <a:ea typeface="Montserrat"/>
                <a:cs typeface="Montserrat"/>
                <a:sym typeface="Montserrat"/>
              </a:rPr>
              <a:t>votación</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p:txBody>
      </p:sp>
      <p:sp>
        <p:nvSpPr>
          <p:cNvPr id="215" name="Google Shape;215;p47"/>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Técnicas básicas</a:t>
            </a:r>
            <a:endParaRPr b="1" sz="3000">
              <a:solidFill>
                <a:srgbClr val="441848"/>
              </a:solidFill>
              <a:latin typeface="Montserrat"/>
              <a:ea typeface="Montserrat"/>
              <a:cs typeface="Montserrat"/>
              <a:sym typeface="Montserrat"/>
            </a:endParaRPr>
          </a:p>
        </p:txBody>
      </p:sp>
      <p:sp>
        <p:nvSpPr>
          <p:cNvPr id="216" name="Google Shape;216;p47"/>
          <p:cNvSpPr txBox="1"/>
          <p:nvPr/>
        </p:nvSpPr>
        <p:spPr>
          <a:xfrm>
            <a:off x="464825" y="4739650"/>
            <a:ext cx="902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Nunito"/>
                <a:ea typeface="Nunito"/>
                <a:cs typeface="Nunito"/>
                <a:sym typeface="Nunito"/>
              </a:rPr>
              <a:t>The Curse of Dimensionality in Classification: https://www.visiondummy.com/2014/04/curse-dimensionality-affect-classification/</a:t>
            </a:r>
            <a:endParaRPr sz="1000">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